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8.gif" ContentType="image/gif"/>
  <Override PartName="/ppt/media/image29.gif" ContentType="image/gif"/>
  <Override PartName="/ppt/notesSlides/notesSlide3.xml" ContentType="application/vnd.openxmlformats-officedocument.presentationml.notesSlide+xml"/>
  <Override PartName="/ppt/media/image32.gif" ContentType="image/gif"/>
  <Override PartName="/ppt/media/image35.gif" ContentType="image/gif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87" r:id="rId2"/>
    <p:sldId id="304" r:id="rId3"/>
    <p:sldId id="305" r:id="rId4"/>
    <p:sldId id="256" r:id="rId5"/>
    <p:sldId id="320" r:id="rId6"/>
    <p:sldId id="265" r:id="rId7"/>
    <p:sldId id="296" r:id="rId8"/>
    <p:sldId id="264" r:id="rId9"/>
    <p:sldId id="266" r:id="rId10"/>
    <p:sldId id="267" r:id="rId11"/>
    <p:sldId id="268" r:id="rId12"/>
    <p:sldId id="271" r:id="rId13"/>
    <p:sldId id="306" r:id="rId14"/>
    <p:sldId id="270" r:id="rId15"/>
    <p:sldId id="275" r:id="rId16"/>
    <p:sldId id="276" r:id="rId17"/>
    <p:sldId id="273" r:id="rId18"/>
    <p:sldId id="274" r:id="rId19"/>
    <p:sldId id="277" r:id="rId20"/>
    <p:sldId id="323" r:id="rId21"/>
    <p:sldId id="324" r:id="rId22"/>
    <p:sldId id="279" r:id="rId23"/>
    <p:sldId id="307" r:id="rId24"/>
    <p:sldId id="278" r:id="rId25"/>
    <p:sldId id="282" r:id="rId26"/>
    <p:sldId id="283" r:id="rId27"/>
    <p:sldId id="285" r:id="rId28"/>
    <p:sldId id="284" r:id="rId29"/>
    <p:sldId id="288" r:id="rId30"/>
    <p:sldId id="308" r:id="rId31"/>
    <p:sldId id="286" r:id="rId32"/>
    <p:sldId id="290" r:id="rId33"/>
    <p:sldId id="321" r:id="rId34"/>
    <p:sldId id="295" r:id="rId35"/>
    <p:sldId id="293" r:id="rId36"/>
    <p:sldId id="294" r:id="rId37"/>
    <p:sldId id="309" r:id="rId38"/>
    <p:sldId id="289" r:id="rId39"/>
    <p:sldId id="322" r:id="rId40"/>
    <p:sldId id="310" r:id="rId41"/>
    <p:sldId id="297" r:id="rId42"/>
    <p:sldId id="325" r:id="rId43"/>
    <p:sldId id="326" r:id="rId44"/>
    <p:sldId id="314" r:id="rId45"/>
    <p:sldId id="315" r:id="rId46"/>
    <p:sldId id="328" r:id="rId47"/>
    <p:sldId id="316" r:id="rId48"/>
    <p:sldId id="317" r:id="rId49"/>
    <p:sldId id="313" r:id="rId50"/>
    <p:sldId id="327" r:id="rId51"/>
    <p:sldId id="318" r:id="rId52"/>
    <p:sldId id="319" r:id="rId53"/>
  </p:sldIdLst>
  <p:sldSz cx="9144000" cy="6858000" type="screen4x3"/>
  <p:notesSz cx="9875838" cy="66484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94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3300"/>
    <a:srgbClr val="0099FF"/>
    <a:srgbClr val="FFFFFF"/>
    <a:srgbClr val="66CCFF"/>
    <a:srgbClr val="00B0F0"/>
    <a:srgbClr val="3399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266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-1320" y="-90"/>
      </p:cViewPr>
      <p:guideLst>
        <p:guide orient="horz" pos="2094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530" cy="3322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22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81DC6-4A2D-48E3-BB90-12B45954E766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315058"/>
            <a:ext cx="4279530" cy="3322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594023" y="6315058"/>
            <a:ext cx="4279530" cy="3322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19A00-4049-44E2-90FF-1A1694034A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822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9959" cy="331982"/>
          </a:xfrm>
          <a:prstGeom prst="rect">
            <a:avLst/>
          </a:prstGeom>
        </p:spPr>
        <p:txBody>
          <a:bodyPr vert="horz" lIns="87033" tIns="43516" rIns="87033" bIns="43516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593736" y="1"/>
            <a:ext cx="4279959" cy="331982"/>
          </a:xfrm>
          <a:prstGeom prst="rect">
            <a:avLst/>
          </a:prstGeom>
        </p:spPr>
        <p:txBody>
          <a:bodyPr vert="horz" lIns="87033" tIns="43516" rIns="87033" bIns="43516" rtlCol="0"/>
          <a:lstStyle>
            <a:lvl1pPr algn="r">
              <a:defRPr sz="1100"/>
            </a:lvl1pPr>
          </a:lstStyle>
          <a:p>
            <a:fld id="{320FD299-C812-4BD4-AD9E-4A34532F080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76600" y="498475"/>
            <a:ext cx="3324225" cy="24939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033" tIns="43516" rIns="87033" bIns="43516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88014" y="3158235"/>
            <a:ext cx="7899813" cy="2991142"/>
          </a:xfrm>
          <a:prstGeom prst="rect">
            <a:avLst/>
          </a:prstGeom>
        </p:spPr>
        <p:txBody>
          <a:bodyPr vert="horz" lIns="87033" tIns="43516" rIns="87033" bIns="43516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315369"/>
            <a:ext cx="4279959" cy="331982"/>
          </a:xfrm>
          <a:prstGeom prst="rect">
            <a:avLst/>
          </a:prstGeom>
        </p:spPr>
        <p:txBody>
          <a:bodyPr vert="horz" lIns="87033" tIns="43516" rIns="87033" bIns="43516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593736" y="6315369"/>
            <a:ext cx="4279959" cy="331982"/>
          </a:xfrm>
          <a:prstGeom prst="rect">
            <a:avLst/>
          </a:prstGeom>
        </p:spPr>
        <p:txBody>
          <a:bodyPr vert="horz" lIns="87033" tIns="43516" rIns="87033" bIns="43516" rtlCol="0" anchor="b"/>
          <a:lstStyle>
            <a:lvl1pPr algn="r">
              <a:defRPr sz="1100"/>
            </a:lvl1pPr>
          </a:lstStyle>
          <a:p>
            <a:fld id="{29FC8B27-62BD-4C31-ACC3-9ABEFC1906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0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137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42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42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42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453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42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42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54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554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42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77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04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42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42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C8B27-62BD-4C31-ACC3-9ABEFC1906DF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4642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545633" y="413861"/>
            <a:ext cx="6738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4992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Wind Physics Measurement Project</a:t>
            </a:r>
          </a:p>
          <a:p>
            <a:pPr algn="l">
              <a:spcBef>
                <a:spcPts val="0"/>
              </a:spcBef>
            </a:pPr>
            <a:r>
              <a:rPr lang="en-US" sz="2800" b="1" kern="0" smtClean="0">
                <a:solidFill>
                  <a:srgbClr val="004992"/>
                </a:solidFill>
                <a:latin typeface="Arial"/>
                <a:ea typeface="+mj-ea"/>
                <a:cs typeface="+mj-cs"/>
              </a:rPr>
              <a:t>SS 2016</a:t>
            </a:r>
            <a:endParaRPr lang="en-US" dirty="0"/>
          </a:p>
        </p:txBody>
      </p:sp>
      <p:sp>
        <p:nvSpPr>
          <p:cNvPr id="17" name="Text Box 2"/>
          <p:cNvSpPr txBox="1">
            <a:spLocks noChangeArrowheads="1"/>
          </p:cNvSpPr>
          <p:nvPr userDrawn="1"/>
        </p:nvSpPr>
        <p:spPr bwMode="auto">
          <a:xfrm>
            <a:off x="3343287" y="548680"/>
            <a:ext cx="5117145" cy="57554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endParaRPr lang="en-GB" sz="3200" b="1" dirty="0" smtClean="0"/>
          </a:p>
          <a:p>
            <a:pPr algn="r">
              <a:spcBef>
                <a:spcPct val="0"/>
              </a:spcBef>
            </a:pPr>
            <a:endParaRPr lang="en-GB" sz="3200" b="1" dirty="0"/>
          </a:p>
          <a:p>
            <a:pPr algn="r">
              <a:spcBef>
                <a:spcPct val="0"/>
              </a:spcBef>
            </a:pPr>
            <a:r>
              <a:rPr lang="en-GB" sz="3200" b="1" dirty="0" smtClean="0"/>
              <a:t>Lecture 4:</a:t>
            </a:r>
            <a:r>
              <a:rPr lang="en-GB" sz="2400" b="1" dirty="0" smtClean="0">
                <a:cs typeface="Times New Roman" charset="0"/>
              </a:rPr>
              <a:t> </a:t>
            </a:r>
          </a:p>
          <a:p>
            <a:pPr algn="r">
              <a:spcBef>
                <a:spcPct val="0"/>
              </a:spcBef>
            </a:pPr>
            <a:r>
              <a:rPr lang="en-GB" sz="3200" b="1" dirty="0" smtClean="0">
                <a:cs typeface="Times New Roman" charset="0"/>
              </a:rPr>
              <a:t>Lidar measurements</a:t>
            </a:r>
          </a:p>
          <a:p>
            <a:pPr algn="r">
              <a:spcBef>
                <a:spcPct val="0"/>
              </a:spcBef>
            </a:pPr>
            <a:endParaRPr lang="en-GB" sz="3200" b="1" dirty="0" smtClean="0"/>
          </a:p>
          <a:p>
            <a:pPr algn="r">
              <a:spcBef>
                <a:spcPct val="0"/>
              </a:spcBef>
            </a:pPr>
            <a:endParaRPr lang="en-GB" sz="3200" b="1" dirty="0" smtClean="0"/>
          </a:p>
          <a:p>
            <a:pPr algn="r">
              <a:spcBef>
                <a:spcPct val="0"/>
              </a:spcBef>
            </a:pPr>
            <a:r>
              <a:rPr lang="en-GB" sz="2000" b="1" i="1" err="1" smtClean="0"/>
              <a:t>Marijn</a:t>
            </a:r>
            <a:r>
              <a:rPr lang="en-GB" sz="2000" b="1" i="1" smtClean="0"/>
              <a:t> </a:t>
            </a:r>
            <a:r>
              <a:rPr lang="en-GB" sz="2000" b="1" i="1" smtClean="0"/>
              <a:t>Floris van </a:t>
            </a:r>
            <a:r>
              <a:rPr lang="en-GB" sz="2000" b="1" i="1" dirty="0" err="1" smtClean="0"/>
              <a:t>Dooren</a:t>
            </a:r>
            <a:endParaRPr lang="en-GB" sz="2000" b="1" i="1" dirty="0" smtClean="0"/>
          </a:p>
          <a:p>
            <a:pPr algn="r">
              <a:spcBef>
                <a:spcPct val="0"/>
              </a:spcBef>
            </a:pPr>
            <a:r>
              <a:rPr lang="en-GB" sz="2000" b="1" i="1" baseline="0" dirty="0" smtClean="0"/>
              <a:t>Julian </a:t>
            </a:r>
            <a:r>
              <a:rPr lang="en-GB" sz="2000" b="1" i="1" baseline="0" dirty="0" err="1" smtClean="0"/>
              <a:t>Hieronimus</a:t>
            </a:r>
            <a:endParaRPr lang="en-GB" sz="2000" b="1" i="1" baseline="0" dirty="0" smtClean="0"/>
          </a:p>
          <a:p>
            <a:pPr algn="r">
              <a:spcBef>
                <a:spcPct val="0"/>
              </a:spcBef>
            </a:pPr>
            <a:r>
              <a:rPr lang="en-GB" sz="2000" b="1" i="1" dirty="0" err="1" smtClean="0"/>
              <a:t>ForWind</a:t>
            </a:r>
            <a:r>
              <a:rPr lang="en-GB" sz="2000" b="1" i="1" dirty="0" smtClean="0"/>
              <a:t> – Wind Energy Systems</a:t>
            </a:r>
          </a:p>
          <a:p>
            <a:pPr algn="r">
              <a:spcBef>
                <a:spcPct val="0"/>
              </a:spcBef>
            </a:pPr>
            <a:endParaRPr lang="en-GB" sz="2000" b="1" i="1" dirty="0" smtClean="0">
              <a:solidFill>
                <a:srgbClr val="333333"/>
              </a:solidFill>
            </a:endParaRPr>
          </a:p>
          <a:p>
            <a:pPr algn="r">
              <a:spcBef>
                <a:spcPct val="0"/>
              </a:spcBef>
            </a:pPr>
            <a:endParaRPr lang="en-GB" sz="2000" b="1" i="1" dirty="0" smtClean="0">
              <a:solidFill>
                <a:srgbClr val="333333"/>
              </a:solidFill>
            </a:endParaRPr>
          </a:p>
          <a:p>
            <a:pPr algn="r">
              <a:spcBef>
                <a:spcPct val="0"/>
              </a:spcBef>
            </a:pPr>
            <a:endParaRPr lang="en-GB" sz="2000" b="1" i="1" dirty="0" smtClean="0">
              <a:solidFill>
                <a:srgbClr val="333333"/>
              </a:solidFill>
            </a:endParaRP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1" smtClean="0"/>
              <a:t>marijn.vandooren@uni-oldenburg.de</a:t>
            </a:r>
            <a:endParaRPr lang="en-GB" sz="1600" b="1" i="1" dirty="0" smtClean="0"/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1" smtClean="0"/>
              <a:t>julian.hieronimus@uni-oldenburg.de</a:t>
            </a:r>
            <a:endParaRPr lang="en-GB" sz="1600" b="1" i="1" dirty="0" smtClean="0"/>
          </a:p>
          <a:p>
            <a:pPr algn="r">
              <a:spcBef>
                <a:spcPct val="0"/>
              </a:spcBef>
            </a:pPr>
            <a:endParaRPr lang="en-GB" sz="24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6712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5130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71525" y="990600"/>
            <a:ext cx="4038600" cy="5259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62525" y="990600"/>
            <a:ext cx="4038600" cy="5259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97095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3116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11611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767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-7234" y="0"/>
            <a:ext cx="395288" cy="6858000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noProof="0"/>
          </a:p>
        </p:txBody>
      </p:sp>
      <p:sp>
        <p:nvSpPr>
          <p:cNvPr id="1048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Titelmasterformat durch Klicken bearbeiten</a:t>
            </a:r>
          </a:p>
        </p:txBody>
      </p:sp>
      <p:sp>
        <p:nvSpPr>
          <p:cNvPr id="1049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1525" y="990600"/>
            <a:ext cx="8229600" cy="525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84317" y="6309320"/>
            <a:ext cx="1571625" cy="48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12"/>
          <p:cNvSpPr txBox="1"/>
          <p:nvPr/>
        </p:nvSpPr>
        <p:spPr>
          <a:xfrm>
            <a:off x="528638" y="6273064"/>
            <a:ext cx="6338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F8E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Wind Physics Measurement Project – SS2016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E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Lecture 4 –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3F8E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Lidar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F8E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t> measurements / Page </a:t>
            </a:r>
            <a:fld id="{2BF8F0C7-44DA-4196-9F3D-8B326090F8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3F8E"/>
                </a:solidFill>
                <a:effectLst/>
                <a:uLnTx/>
                <a:uFillTx/>
                <a:latin typeface="Arial" charset="0"/>
                <a:ea typeface="ヒラギノ角ゴ Pro W3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noProof="0" dirty="0"/>
          </a:p>
        </p:txBody>
      </p:sp>
      <p:pic>
        <p:nvPicPr>
          <p:cNvPr id="12" name="Grafik 35" descr="Forwind-englisch_ppt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60032" y="6301628"/>
            <a:ext cx="1848071" cy="511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ihandform 9"/>
          <p:cNvSpPr/>
          <p:nvPr/>
        </p:nvSpPr>
        <p:spPr>
          <a:xfrm>
            <a:off x="213644" y="-1"/>
            <a:ext cx="273466" cy="6176849"/>
          </a:xfrm>
          <a:custGeom>
            <a:avLst/>
            <a:gdLst>
              <a:gd name="connsiteX0" fmla="*/ 0 w 273466"/>
              <a:gd name="connsiteY0" fmla="*/ 0 h 5990602"/>
              <a:gd name="connsiteX1" fmla="*/ 170916 w 273466"/>
              <a:gd name="connsiteY1" fmla="*/ 5990602 h 5990602"/>
              <a:gd name="connsiteX2" fmla="*/ 273466 w 273466"/>
              <a:gd name="connsiteY2" fmla="*/ 0 h 5990602"/>
              <a:gd name="connsiteX3" fmla="*/ 0 w 273466"/>
              <a:gd name="connsiteY3" fmla="*/ 0 h 599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66" h="5990602">
                <a:moveTo>
                  <a:pt x="0" y="0"/>
                </a:moveTo>
                <a:lnTo>
                  <a:pt x="170916" y="5990602"/>
                </a:lnTo>
                <a:lnTo>
                  <a:pt x="2734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14" name="Freihandform 13"/>
          <p:cNvSpPr/>
          <p:nvPr/>
        </p:nvSpPr>
        <p:spPr>
          <a:xfrm>
            <a:off x="273466" y="6195701"/>
            <a:ext cx="341832" cy="675118"/>
          </a:xfrm>
          <a:custGeom>
            <a:avLst/>
            <a:gdLst>
              <a:gd name="connsiteX0" fmla="*/ 119641 w 341832"/>
              <a:gd name="connsiteY0" fmla="*/ 0 h 675118"/>
              <a:gd name="connsiteX1" fmla="*/ 0 w 341832"/>
              <a:gd name="connsiteY1" fmla="*/ 393106 h 675118"/>
              <a:gd name="connsiteX2" fmla="*/ 0 w 341832"/>
              <a:gd name="connsiteY2" fmla="*/ 675118 h 675118"/>
              <a:gd name="connsiteX3" fmla="*/ 341832 w 341832"/>
              <a:gd name="connsiteY3" fmla="*/ 666572 h 675118"/>
              <a:gd name="connsiteX4" fmla="*/ 145278 w 341832"/>
              <a:gd name="connsiteY4" fmla="*/ 188007 h 675118"/>
              <a:gd name="connsiteX5" fmla="*/ 128187 w 341832"/>
              <a:gd name="connsiteY5" fmla="*/ 162370 h 675118"/>
              <a:gd name="connsiteX6" fmla="*/ 111095 w 341832"/>
              <a:gd name="connsiteY6" fmla="*/ 230736 h 675118"/>
              <a:gd name="connsiteX7" fmla="*/ 111095 w 341832"/>
              <a:gd name="connsiteY7" fmla="*/ 230736 h 675118"/>
              <a:gd name="connsiteX8" fmla="*/ 119641 w 341832"/>
              <a:gd name="connsiteY8" fmla="*/ 0 h 6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832" h="675118">
                <a:moveTo>
                  <a:pt x="119641" y="0"/>
                </a:moveTo>
                <a:lnTo>
                  <a:pt x="0" y="393106"/>
                </a:lnTo>
                <a:lnTo>
                  <a:pt x="0" y="675118"/>
                </a:lnTo>
                <a:lnTo>
                  <a:pt x="341832" y="666572"/>
                </a:lnTo>
                <a:lnTo>
                  <a:pt x="145278" y="188007"/>
                </a:lnTo>
                <a:lnTo>
                  <a:pt x="128187" y="162370"/>
                </a:lnTo>
                <a:lnTo>
                  <a:pt x="111095" y="230736"/>
                </a:lnTo>
                <a:lnTo>
                  <a:pt x="111095" y="230736"/>
                </a:lnTo>
                <a:lnTo>
                  <a:pt x="11964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07504" y="3"/>
            <a:ext cx="9036497" cy="6238428"/>
            <a:chOff x="149" y="0"/>
            <a:chExt cx="5611" cy="3930"/>
          </a:xfrm>
        </p:grpSpPr>
        <p:sp>
          <p:nvSpPr>
            <p:cNvPr id="1036" name="Line 12"/>
            <p:cNvSpPr>
              <a:spLocks noChangeShapeType="1"/>
            </p:cNvSpPr>
            <p:nvPr userDrawn="1"/>
          </p:nvSpPr>
          <p:spPr bwMode="auto">
            <a:xfrm flipV="1">
              <a:off x="158" y="0"/>
              <a:ext cx="0" cy="3838"/>
            </a:xfrm>
            <a:prstGeom prst="line">
              <a:avLst/>
            </a:prstGeom>
            <a:noFill/>
            <a:ln w="31750">
              <a:solidFill>
                <a:srgbClr val="6699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noProof="0"/>
            </a:p>
          </p:txBody>
        </p:sp>
        <p:sp>
          <p:nvSpPr>
            <p:cNvPr id="1037" name="Line 13"/>
            <p:cNvSpPr>
              <a:spLocks noChangeShapeType="1"/>
            </p:cNvSpPr>
            <p:nvPr userDrawn="1"/>
          </p:nvSpPr>
          <p:spPr bwMode="auto">
            <a:xfrm flipH="1">
              <a:off x="247" y="3930"/>
              <a:ext cx="5513" cy="0"/>
            </a:xfrm>
            <a:prstGeom prst="line">
              <a:avLst/>
            </a:prstGeom>
            <a:noFill/>
            <a:ln w="31750">
              <a:solidFill>
                <a:srgbClr val="6699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noProof="0"/>
            </a:p>
          </p:txBody>
        </p:sp>
        <p:sp>
          <p:nvSpPr>
            <p:cNvPr id="1039" name="Arc 15"/>
            <p:cNvSpPr>
              <a:spLocks noChangeAspect="1"/>
            </p:cNvSpPr>
            <p:nvPr userDrawn="1"/>
          </p:nvSpPr>
          <p:spPr bwMode="auto">
            <a:xfrm rot="-9239493" flipH="1" flipV="1">
              <a:off x="149" y="3824"/>
              <a:ext cx="125" cy="92"/>
            </a:xfrm>
            <a:custGeom>
              <a:avLst/>
              <a:gdLst>
                <a:gd name="G0" fmla="+- 19501 0 0"/>
                <a:gd name="G1" fmla="+- 0 0 0"/>
                <a:gd name="G2" fmla="+- 21600 0 0"/>
                <a:gd name="T0" fmla="*/ 29088 w 29088"/>
                <a:gd name="T1" fmla="*/ 19356 h 21600"/>
                <a:gd name="T2" fmla="*/ 0 w 29088"/>
                <a:gd name="T3" fmla="*/ 9289 h 21600"/>
                <a:gd name="T4" fmla="*/ 19501 w 2908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88" h="21600" fill="none" extrusionOk="0">
                  <a:moveTo>
                    <a:pt x="29087" y="19355"/>
                  </a:moveTo>
                  <a:cubicBezTo>
                    <a:pt x="26107" y="20832"/>
                    <a:pt x="22826" y="21599"/>
                    <a:pt x="19501" y="21600"/>
                  </a:cubicBezTo>
                  <a:cubicBezTo>
                    <a:pt x="11170" y="21600"/>
                    <a:pt x="3582" y="16809"/>
                    <a:pt x="0" y="9288"/>
                  </a:cubicBezTo>
                </a:path>
                <a:path w="29088" h="21600" stroke="0" extrusionOk="0">
                  <a:moveTo>
                    <a:pt x="29087" y="19355"/>
                  </a:moveTo>
                  <a:cubicBezTo>
                    <a:pt x="26107" y="20832"/>
                    <a:pt x="22826" y="21599"/>
                    <a:pt x="19501" y="21600"/>
                  </a:cubicBezTo>
                  <a:cubicBezTo>
                    <a:pt x="11170" y="21600"/>
                    <a:pt x="3582" y="16809"/>
                    <a:pt x="0" y="9288"/>
                  </a:cubicBezTo>
                  <a:lnTo>
                    <a:pt x="19501" y="0"/>
                  </a:lnTo>
                  <a:close/>
                </a:path>
              </a:pathLst>
            </a:custGeom>
            <a:noFill/>
            <a:ln w="31750">
              <a:solidFill>
                <a:srgbClr val="6699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22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4992"/>
        </a:buClr>
        <a:buSzPct val="130000"/>
        <a:buFont typeface="Wingdings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4992"/>
        </a:buClr>
        <a:buSzPct val="95000"/>
        <a:buFont typeface="Wingdings" charset="2"/>
        <a:buChar char="§"/>
        <a:defRPr sz="2000" b="1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4992"/>
        </a:buClr>
        <a:buSzPct val="85000"/>
        <a:buFont typeface="Wingdings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5.png"/><Relationship Id="rId17" Type="http://schemas.openxmlformats.org/officeDocument/2006/relationships/image" Target="../media/image7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jp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6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1"/>
          <a:stretch/>
        </p:blipFill>
        <p:spPr bwMode="auto">
          <a:xfrm>
            <a:off x="467544" y="2711969"/>
            <a:ext cx="3736104" cy="244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287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Doppler effect: exercise</a:t>
            </a:r>
            <a:endParaRPr lang="en-US" dirty="0"/>
          </a:p>
        </p:txBody>
      </p:sp>
      <p:pic>
        <p:nvPicPr>
          <p:cNvPr id="11" name="Dopplerfrequenz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097563" y="4952199"/>
            <a:ext cx="3810000" cy="9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927130" y="1203396"/>
                <a:ext cx="4499822" cy="2683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=1.5 </m:t>
                      </m:r>
                      <m:r>
                        <a:rPr lang="de-DE" sz="2800" b="0" i="1" smtClean="0">
                          <a:latin typeface="Cambria Math"/>
                        </a:rPr>
                        <m:t>𝜇</m:t>
                      </m:r>
                      <m:r>
                        <a:rPr lang="de-DE" sz="28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de-DE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/>
                        </a:rPr>
                        <m:t>𝑐</m:t>
                      </m:r>
                      <m:r>
                        <a:rPr lang="de-DE" sz="2800" b="0" i="1" smtClean="0">
                          <a:latin typeface="Cambria Math"/>
                        </a:rPr>
                        <m:t>=3⋅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/>
                            </a:rPr>
                            <m:t>8</m:t>
                          </m:r>
                        </m:sup>
                      </m:sSup>
                      <m:r>
                        <a:rPr lang="de-DE" sz="28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de-DE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𝑟𝑎𝑑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=0.1 </m:t>
                      </m:r>
                      <m:f>
                        <m:fPr>
                          <m:type m:val="skw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de-DE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=2⋅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/>
                            </a:rPr>
                            <m:t>14</m:t>
                          </m:r>
                        </m:sup>
                      </m:sSup>
                      <m:r>
                        <a:rPr lang="de-DE" sz="2800" b="0" i="1" smtClean="0">
                          <a:latin typeface="Cambria Math"/>
                        </a:rPr>
                        <m:t>=200 </m:t>
                      </m:r>
                      <m:r>
                        <a:rPr lang="de-DE" sz="2800" b="0" i="1" smtClean="0">
                          <a:latin typeface="Cambria Math"/>
                        </a:rPr>
                        <m:t>𝑇𝐻𝑧</m:t>
                      </m:r>
                    </m:oMath>
                  </m:oMathPara>
                </a14:m>
                <a:endParaRPr lang="de-DE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=1.33⋅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/>
                            </a:rPr>
                            <m:t>5</m:t>
                          </m:r>
                        </m:sup>
                      </m:sSup>
                      <m:r>
                        <a:rPr lang="de-DE" sz="2800" b="0" i="1" smtClean="0">
                          <a:latin typeface="Cambria Math"/>
                        </a:rPr>
                        <m:t>=133 </m:t>
                      </m:r>
                      <m:r>
                        <a:rPr lang="de-DE" sz="2800" b="0" i="1" smtClean="0">
                          <a:latin typeface="Cambria Math"/>
                        </a:rPr>
                        <m:t>𝐾𝐻𝑧</m:t>
                      </m:r>
                    </m:oMath>
                  </m:oMathPara>
                </a14:m>
                <a:endParaRPr lang="de-DE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≈200 </m:t>
                      </m:r>
                      <m:r>
                        <a:rPr lang="de-DE" sz="2800" b="0" i="1" smtClean="0">
                          <a:latin typeface="Cambria Math"/>
                        </a:rPr>
                        <m:t>𝑇𝐻𝑧</m:t>
                      </m:r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30" y="1203396"/>
                <a:ext cx="4499822" cy="26839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2913016" y="4043907"/>
                <a:ext cx="4528419" cy="974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/>
                                </a:rPr>
                                <m:t>𝑟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e-DE" sz="28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016" y="4043907"/>
                <a:ext cx="4528419" cy="9749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012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Heterodyne detection: the beat tone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42" y="737555"/>
            <a:ext cx="7403826" cy="5355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7308304" y="1143032"/>
                <a:ext cx="1574534" cy="626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1143032"/>
                <a:ext cx="1574534" cy="6260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132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Heterodyne detection</a:t>
            </a:r>
            <a:r>
              <a:rPr lang="en-US" dirty="0" smtClean="0"/>
              <a:t>: application</a:t>
            </a:r>
            <a:endParaRPr lang="en-US" dirty="0"/>
          </a:p>
        </p:txBody>
      </p:sp>
      <p:sp>
        <p:nvSpPr>
          <p:cNvPr id="8" name="Pfeil nach rechts 7"/>
          <p:cNvSpPr/>
          <p:nvPr/>
        </p:nvSpPr>
        <p:spPr>
          <a:xfrm>
            <a:off x="2843808" y="3645024"/>
            <a:ext cx="864096" cy="238883"/>
          </a:xfrm>
          <a:prstGeom prst="rightArrow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shade val="50000"/>
                <a:alpha val="90000"/>
              </a:schemeClr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2843808" y="4649327"/>
            <a:ext cx="864096" cy="238883"/>
          </a:xfrm>
          <a:prstGeom prst="rightArrow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shade val="50000"/>
                <a:alpha val="90000"/>
              </a:schemeClr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Inhaltsplatzhalter 5"/>
          <p:cNvSpPr>
            <a:spLocks noGrp="1"/>
          </p:cNvSpPr>
          <p:nvPr>
            <p:ph sz="half" idx="4294967295"/>
          </p:nvPr>
        </p:nvSpPr>
        <p:spPr>
          <a:xfrm>
            <a:off x="4720208" y="1268760"/>
            <a:ext cx="4316288" cy="4425355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de-DE" sz="2000" b="0" dirty="0" smtClean="0"/>
              <a:t>A </a:t>
            </a:r>
            <a:r>
              <a:rPr lang="de-DE" sz="2000" b="0" dirty="0" err="1" smtClean="0"/>
              <a:t>reference</a:t>
            </a:r>
            <a:r>
              <a:rPr lang="de-DE" sz="2000" b="0" dirty="0" smtClean="0"/>
              <a:t> beam </a:t>
            </a:r>
            <a:r>
              <a:rPr lang="de-DE" sz="2000" b="0" dirty="0" err="1" smtClean="0"/>
              <a:t>and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the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received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backscattered</a:t>
            </a:r>
            <a:r>
              <a:rPr lang="de-DE" sz="2000" b="0" dirty="0" smtClean="0"/>
              <a:t> light </a:t>
            </a:r>
            <a:r>
              <a:rPr lang="de-DE" sz="2000" b="0" dirty="0" err="1" smtClean="0"/>
              <a:t>are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merged</a:t>
            </a:r>
            <a:r>
              <a:rPr lang="de-DE" sz="2000" b="0" dirty="0" smtClean="0"/>
              <a:t> in an </a:t>
            </a:r>
            <a:r>
              <a:rPr lang="de-DE" sz="2000" b="0" dirty="0" err="1" smtClean="0"/>
              <a:t>optical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mixer</a:t>
            </a:r>
            <a:endParaRPr lang="de-DE" sz="2000" b="0" dirty="0" smtClean="0"/>
          </a:p>
          <a:p>
            <a:pPr algn="just"/>
            <a:r>
              <a:rPr lang="de-DE" sz="2000" b="0" dirty="0" smtClean="0"/>
              <a:t>The </a:t>
            </a:r>
            <a:r>
              <a:rPr lang="de-DE" sz="2000" b="0" dirty="0" err="1" smtClean="0"/>
              <a:t>interferece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of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the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two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waves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generates</a:t>
            </a:r>
            <a:r>
              <a:rPr lang="de-DE" sz="2000" b="0" dirty="0" smtClean="0"/>
              <a:t> a </a:t>
            </a:r>
            <a:r>
              <a:rPr lang="de-DE" sz="2000" b="0" dirty="0" err="1" smtClean="0"/>
              <a:t>beating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signal</a:t>
            </a:r>
            <a:endParaRPr lang="de-DE" sz="2000" b="0" dirty="0" smtClean="0"/>
          </a:p>
          <a:p>
            <a:pPr algn="just"/>
            <a:r>
              <a:rPr lang="de-DE" sz="2000" b="0" dirty="0" smtClean="0"/>
              <a:t>A </a:t>
            </a:r>
            <a:r>
              <a:rPr lang="de-DE" sz="2000" b="0" dirty="0" err="1" smtClean="0"/>
              <a:t>photo</a:t>
            </a:r>
            <a:r>
              <a:rPr lang="de-DE" sz="2000" b="0" dirty="0" smtClean="0"/>
              <a:t>-diode </a:t>
            </a:r>
            <a:r>
              <a:rPr lang="de-DE" sz="2000" b="0" dirty="0" err="1" smtClean="0"/>
              <a:t>samples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the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beating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signal</a:t>
            </a:r>
            <a:r>
              <a:rPr lang="de-DE" sz="2000" b="0" dirty="0" smtClean="0"/>
              <a:t> 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5926029" y="5385410"/>
            <a:ext cx="3096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622300" algn="l"/>
                <a:tab pos="808038" algn="l"/>
              </a:tabLst>
            </a:pPr>
            <a:r>
              <a:rPr lang="de-DE" sz="2000" i="1" dirty="0"/>
              <a:t>f</a:t>
            </a:r>
            <a:r>
              <a:rPr lang="de-DE" sz="2000" i="1" baseline="-25000" dirty="0"/>
              <a:t>0 </a:t>
            </a:r>
            <a:r>
              <a:rPr lang="de-DE" sz="2000" i="1" dirty="0" smtClean="0"/>
              <a:t>	:	</a:t>
            </a:r>
            <a:r>
              <a:rPr lang="de-DE" sz="2000" smtClean="0"/>
              <a:t>Laser frequency</a:t>
            </a:r>
            <a:endParaRPr lang="de-DE" sz="2000" dirty="0" smtClean="0"/>
          </a:p>
          <a:p>
            <a:pPr>
              <a:tabLst>
                <a:tab pos="622300" algn="l"/>
                <a:tab pos="808038" algn="l"/>
              </a:tabLst>
            </a:pPr>
            <a:r>
              <a:rPr lang="de-DE" sz="2000" i="1" dirty="0" err="1" smtClean="0"/>
              <a:t>f</a:t>
            </a:r>
            <a:r>
              <a:rPr lang="de-DE" sz="2000" i="1" baseline="-25000" dirty="0" err="1" smtClean="0"/>
              <a:t>D</a:t>
            </a:r>
            <a:r>
              <a:rPr lang="de-DE" sz="2000" i="1" baseline="-25000" dirty="0" smtClean="0"/>
              <a:t>	</a:t>
            </a:r>
            <a:r>
              <a:rPr lang="de-DE" sz="2000" i="1" dirty="0" smtClean="0"/>
              <a:t>:	</a:t>
            </a:r>
            <a:r>
              <a:rPr lang="de-DE" sz="2000" smtClean="0"/>
              <a:t>Doppler frequency</a:t>
            </a:r>
            <a:endParaRPr lang="de-DE" sz="2000" dirty="0"/>
          </a:p>
        </p:txBody>
      </p:sp>
      <p:sp>
        <p:nvSpPr>
          <p:cNvPr id="33" name="Rechteck 32"/>
          <p:cNvSpPr/>
          <p:nvPr/>
        </p:nvSpPr>
        <p:spPr>
          <a:xfrm>
            <a:off x="3491880" y="4869160"/>
            <a:ext cx="35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f</a:t>
            </a:r>
            <a:r>
              <a:rPr lang="de-DE" i="1" baseline="-25000" dirty="0" err="1" smtClean="0"/>
              <a:t>D</a:t>
            </a:r>
            <a:endParaRPr lang="de-DE" i="1" dirty="0"/>
          </a:p>
        </p:txBody>
      </p:sp>
      <p:sp>
        <p:nvSpPr>
          <p:cNvPr id="35" name="Rechteck 34"/>
          <p:cNvSpPr/>
          <p:nvPr/>
        </p:nvSpPr>
        <p:spPr>
          <a:xfrm>
            <a:off x="3419872" y="3741192"/>
            <a:ext cx="77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/>
              <a:t>f</a:t>
            </a:r>
            <a:r>
              <a:rPr lang="de-DE" i="1" baseline="-25000" dirty="0"/>
              <a:t>0</a:t>
            </a:r>
            <a:r>
              <a:rPr lang="de-DE" i="1" dirty="0" smtClean="0"/>
              <a:t> + </a:t>
            </a:r>
            <a:r>
              <a:rPr lang="de-DE" i="1" dirty="0" err="1" smtClean="0"/>
              <a:t>f</a:t>
            </a:r>
            <a:r>
              <a:rPr lang="de-DE" i="1" baseline="-25000" dirty="0" err="1" smtClean="0"/>
              <a:t>D</a:t>
            </a:r>
            <a:endParaRPr lang="de-DE" i="1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1074995" y="1484784"/>
            <a:ext cx="4056774" cy="4536504"/>
            <a:chOff x="1074995" y="1484784"/>
            <a:chExt cx="4056774" cy="4536504"/>
          </a:xfrm>
        </p:grpSpPr>
        <p:sp>
          <p:nvSpPr>
            <p:cNvPr id="36" name="Pfeil nach links, rechts und oben 35"/>
            <p:cNvSpPr/>
            <p:nvPr/>
          </p:nvSpPr>
          <p:spPr bwMode="auto">
            <a:xfrm rot="10800000">
              <a:off x="2163925" y="3501008"/>
              <a:ext cx="504055" cy="872479"/>
            </a:xfrm>
            <a:prstGeom prst="leftRightUpArrow">
              <a:avLst>
                <a:gd name="adj1" fmla="val 21720"/>
                <a:gd name="adj2" fmla="val 21141"/>
                <a:gd name="adj3" fmla="val 28859"/>
              </a:avLst>
            </a:prstGeom>
            <a:solidFill>
              <a:schemeClr val="accent1">
                <a:lumMod val="40000"/>
                <a:lumOff val="60000"/>
                <a:alpha val="90000"/>
              </a:schemeClr>
            </a:solidFill>
            <a:ln>
              <a:solidFill>
                <a:schemeClr val="accent1">
                  <a:shade val="50000"/>
                  <a:alpha val="90000"/>
                </a:schemeClr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32" name="Gruppieren 31"/>
            <p:cNvGrpSpPr/>
            <p:nvPr/>
          </p:nvGrpSpPr>
          <p:grpSpPr>
            <a:xfrm>
              <a:off x="1074995" y="1484784"/>
              <a:ext cx="4056774" cy="4536504"/>
              <a:chOff x="1074995" y="1484784"/>
              <a:chExt cx="4056774" cy="4536504"/>
            </a:xfrm>
          </p:grpSpPr>
          <p:grpSp>
            <p:nvGrpSpPr>
              <p:cNvPr id="5" name="Gruppieren 4"/>
              <p:cNvGrpSpPr/>
              <p:nvPr/>
            </p:nvGrpSpPr>
            <p:grpSpPr>
              <a:xfrm>
                <a:off x="1074995" y="1484784"/>
                <a:ext cx="4056774" cy="4536504"/>
                <a:chOff x="1074995" y="1484784"/>
                <a:chExt cx="4056774" cy="4536504"/>
              </a:xfrm>
            </p:grpSpPr>
            <p:grpSp>
              <p:nvGrpSpPr>
                <p:cNvPr id="14" name="Gruppieren 13"/>
                <p:cNvGrpSpPr/>
                <p:nvPr/>
              </p:nvGrpSpPr>
              <p:grpSpPr>
                <a:xfrm>
                  <a:off x="1074995" y="1484784"/>
                  <a:ext cx="4056774" cy="4536504"/>
                  <a:chOff x="1074995" y="1484784"/>
                  <a:chExt cx="4056774" cy="4536504"/>
                </a:xfrm>
              </p:grpSpPr>
              <p:sp>
                <p:nvSpPr>
                  <p:cNvPr id="18" name="Zylinder 17"/>
                  <p:cNvSpPr/>
                  <p:nvPr/>
                </p:nvSpPr>
                <p:spPr>
                  <a:xfrm>
                    <a:off x="2483768" y="2492896"/>
                    <a:ext cx="1584176" cy="1224136"/>
                  </a:xfrm>
                  <a:prstGeom prst="can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alpha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 smtClean="0"/>
                      <a:t>Transmitter/ Receiver</a:t>
                    </a:r>
                    <a:endParaRPr lang="de-DE" dirty="0"/>
                  </a:p>
                </p:txBody>
              </p:sp>
              <p:sp>
                <p:nvSpPr>
                  <p:cNvPr id="26" name="Textfeld 25"/>
                  <p:cNvSpPr txBox="1"/>
                  <p:nvPr/>
                </p:nvSpPr>
                <p:spPr>
                  <a:xfrm>
                    <a:off x="2627784" y="2123564"/>
                    <a:ext cx="160492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i="1" dirty="0" smtClean="0"/>
                      <a:t>f</a:t>
                    </a:r>
                    <a:r>
                      <a:rPr lang="de-DE" i="1" baseline="-25000" dirty="0" smtClean="0"/>
                      <a:t>0</a:t>
                    </a:r>
                    <a:r>
                      <a:rPr lang="de-DE" i="1" dirty="0" smtClean="0"/>
                      <a:t>            f + </a:t>
                    </a:r>
                    <a:r>
                      <a:rPr lang="de-DE" i="1" dirty="0" err="1" smtClean="0"/>
                      <a:t>f</a:t>
                    </a:r>
                    <a:r>
                      <a:rPr lang="de-DE" i="1" baseline="-25000" dirty="0" err="1" smtClean="0"/>
                      <a:t>D</a:t>
                    </a:r>
                    <a:endParaRPr lang="de-DE" i="1" dirty="0"/>
                  </a:p>
                </p:txBody>
              </p:sp>
              <p:sp>
                <p:nvSpPr>
                  <p:cNvPr id="15" name="Pfeil nach rechts 14"/>
                  <p:cNvSpPr/>
                  <p:nvPr/>
                </p:nvSpPr>
                <p:spPr>
                  <a:xfrm>
                    <a:off x="3779912" y="5517232"/>
                    <a:ext cx="864096" cy="238883"/>
                  </a:xfrm>
                  <a:prstGeom prst="rightArrow">
                    <a:avLst/>
                  </a:prstGeom>
                  <a:solidFill>
                    <a:schemeClr val="accent1">
                      <a:lumMod val="40000"/>
                      <a:lumOff val="60000"/>
                      <a:alpha val="90000"/>
                    </a:schemeClr>
                  </a:solidFill>
                  <a:ln>
                    <a:solidFill>
                      <a:schemeClr val="accent1">
                        <a:shade val="50000"/>
                        <a:alpha val="90000"/>
                      </a:schemeClr>
                    </a:solidFill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6" name="Rechteck 15"/>
                  <p:cNvSpPr/>
                  <p:nvPr/>
                </p:nvSpPr>
                <p:spPr>
                  <a:xfrm>
                    <a:off x="1074995" y="3635869"/>
                    <a:ext cx="1070303" cy="657225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rgbClr val="FF0000">
                        <a:alpha val="9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 smtClean="0"/>
                      <a:t>Laser</a:t>
                    </a:r>
                    <a:endParaRPr lang="de-DE" dirty="0"/>
                  </a:p>
                </p:txBody>
              </p:sp>
              <p:sp>
                <p:nvSpPr>
                  <p:cNvPr id="21" name="Rechteck 20"/>
                  <p:cNvSpPr/>
                  <p:nvPr/>
                </p:nvSpPr>
                <p:spPr>
                  <a:xfrm>
                    <a:off x="2411760" y="4211935"/>
                    <a:ext cx="1800200" cy="657225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alpha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 smtClean="0"/>
                      <a:t>Optical </a:t>
                    </a:r>
                    <a:r>
                      <a:rPr lang="de-DE" dirty="0" err="1" smtClean="0"/>
                      <a:t>mixer</a:t>
                    </a:r>
                    <a:endParaRPr lang="de-DE" dirty="0"/>
                  </a:p>
                </p:txBody>
              </p:sp>
              <p:sp>
                <p:nvSpPr>
                  <p:cNvPr id="22" name="Rechteck 21"/>
                  <p:cNvSpPr/>
                  <p:nvPr/>
                </p:nvSpPr>
                <p:spPr>
                  <a:xfrm>
                    <a:off x="2339752" y="5220047"/>
                    <a:ext cx="1944216" cy="80124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alpha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 err="1" smtClean="0"/>
                      <a:t>Photo</a:t>
                    </a:r>
                    <a:r>
                      <a:rPr lang="de-DE" dirty="0" smtClean="0"/>
                      <a:t>-Diode</a:t>
                    </a:r>
                    <a:endParaRPr lang="de-DE" dirty="0"/>
                  </a:p>
                </p:txBody>
              </p:sp>
              <p:sp>
                <p:nvSpPr>
                  <p:cNvPr id="25" name="Textfeld 24"/>
                  <p:cNvSpPr txBox="1"/>
                  <p:nvPr/>
                </p:nvSpPr>
                <p:spPr>
                  <a:xfrm>
                    <a:off x="2244018" y="3513584"/>
                    <a:ext cx="3337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i="1" dirty="0"/>
                      <a:t>f</a:t>
                    </a:r>
                    <a:r>
                      <a:rPr lang="de-DE" i="1" baseline="-25000" dirty="0"/>
                      <a:t>0</a:t>
                    </a:r>
                    <a:endParaRPr lang="de-DE" i="1" dirty="0"/>
                  </a:p>
                </p:txBody>
              </p:sp>
              <p:sp>
                <p:nvSpPr>
                  <p:cNvPr id="28" name="Textfeld 27"/>
                  <p:cNvSpPr txBox="1"/>
                  <p:nvPr/>
                </p:nvSpPr>
                <p:spPr>
                  <a:xfrm>
                    <a:off x="4572000" y="5430366"/>
                    <a:ext cx="55976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2000" i="1" dirty="0" err="1" smtClean="0"/>
                      <a:t>v</a:t>
                    </a:r>
                    <a:r>
                      <a:rPr lang="de-DE" sz="2000" i="1" baseline="-25000" dirty="0" err="1" smtClean="0"/>
                      <a:t>rad</a:t>
                    </a:r>
                    <a:endParaRPr lang="de-DE" sz="2000" i="1" dirty="0"/>
                  </a:p>
                </p:txBody>
              </p:sp>
              <p:sp>
                <p:nvSpPr>
                  <p:cNvPr id="19" name="Wolke 18"/>
                  <p:cNvSpPr/>
                  <p:nvPr/>
                </p:nvSpPr>
                <p:spPr>
                  <a:xfrm>
                    <a:off x="2123728" y="1484784"/>
                    <a:ext cx="2232248" cy="504056"/>
                  </a:xfrm>
                  <a:prstGeom prst="cloud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 err="1" smtClean="0"/>
                      <a:t>Atmosphere</a:t>
                    </a:r>
                    <a:endParaRPr lang="de-DE" dirty="0"/>
                  </a:p>
                </p:txBody>
              </p:sp>
            </p:grpSp>
            <p:sp>
              <p:nvSpPr>
                <p:cNvPr id="30" name="Pfeil nach rechts 29"/>
                <p:cNvSpPr/>
                <p:nvPr/>
              </p:nvSpPr>
              <p:spPr>
                <a:xfrm>
                  <a:off x="3068216" y="2254013"/>
                  <a:ext cx="639688" cy="238883"/>
                </a:xfrm>
                <a:prstGeom prst="rightArrow">
                  <a:avLst/>
                </a:prstGeom>
                <a:solidFill>
                  <a:schemeClr val="accent1">
                    <a:lumMod val="40000"/>
                    <a:lumOff val="60000"/>
                    <a:alpha val="90000"/>
                  </a:schemeClr>
                </a:solidFill>
                <a:ln>
                  <a:solidFill>
                    <a:schemeClr val="accent1">
                      <a:shade val="50000"/>
                      <a:alpha val="90000"/>
                    </a:schemeClr>
                  </a:solidFill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31" name="Pfeil nach rechts 30"/>
              <p:cNvSpPr/>
              <p:nvPr/>
            </p:nvSpPr>
            <p:spPr>
              <a:xfrm rot="10800000">
                <a:off x="2852192" y="2204864"/>
                <a:ext cx="639688" cy="238883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  <a:alpha val="90000"/>
                </a:schemeClr>
              </a:solidFill>
              <a:ln>
                <a:solidFill>
                  <a:schemeClr val="accent1">
                    <a:shade val="50000"/>
                    <a:alpha val="90000"/>
                  </a:schemeClr>
                </a:solidFill>
              </a:ln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5297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8638" y="2780928"/>
            <a:ext cx="8462962" cy="730250"/>
          </a:xfrm>
        </p:spPr>
        <p:txBody>
          <a:bodyPr/>
          <a:lstStyle/>
          <a:p>
            <a:pPr algn="ctr"/>
            <a:r>
              <a:rPr lang="en-US" smtClean="0"/>
              <a:t>Continuous-wave and pulsed </a:t>
            </a:r>
            <a:r>
              <a:rPr lang="en-US"/>
              <a:t>L</a:t>
            </a:r>
            <a:r>
              <a:rPr lang="en-US" smtClean="0"/>
              <a:t>idar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092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source</a:t>
            </a:r>
            <a:endParaRPr lang="en-US" dirty="0"/>
          </a:p>
        </p:txBody>
      </p:sp>
      <p:sp>
        <p:nvSpPr>
          <p:cNvPr id="36" name="Inhaltsplatzhalter 4"/>
          <p:cNvSpPr>
            <a:spLocks noGrp="1"/>
          </p:cNvSpPr>
          <p:nvPr>
            <p:ph idx="1"/>
          </p:nvPr>
        </p:nvSpPr>
        <p:spPr>
          <a:xfrm>
            <a:off x="485073" y="908720"/>
            <a:ext cx="8915400" cy="1872208"/>
          </a:xfrm>
        </p:spPr>
        <p:txBody>
          <a:bodyPr/>
          <a:lstStyle/>
          <a:p>
            <a:pPr marL="0" indent="0">
              <a:buNone/>
            </a:pPr>
            <a:r>
              <a:rPr lang="en-US" sz="2000" b="0" dirty="0" smtClean="0"/>
              <a:t>Wind-lidar categories:</a:t>
            </a:r>
          </a:p>
          <a:p>
            <a:pPr>
              <a:lnSpc>
                <a:spcPct val="150000"/>
              </a:lnSpc>
            </a:pPr>
            <a:r>
              <a:rPr lang="en-US" sz="2000" b="0" dirty="0" smtClean="0"/>
              <a:t>Continuous wave, </a:t>
            </a:r>
            <a:r>
              <a:rPr lang="en-US" sz="2000" b="0" dirty="0" err="1" smtClean="0"/>
              <a:t>cw</a:t>
            </a:r>
            <a:r>
              <a:rPr lang="en-US" sz="2000" b="0" dirty="0"/>
              <a:t> </a:t>
            </a:r>
            <a:r>
              <a:rPr lang="en-US" sz="2000" b="0" dirty="0" smtClean="0">
                <a:sym typeface="Symbol"/>
              </a:rPr>
              <a:t> distance = focus point</a:t>
            </a:r>
            <a:endParaRPr lang="en-US" sz="2000" b="0" dirty="0" smtClean="0"/>
          </a:p>
          <a:p>
            <a:pPr>
              <a:lnSpc>
                <a:spcPct val="150000"/>
              </a:lnSpc>
            </a:pPr>
            <a:r>
              <a:rPr lang="en-US" sz="2000" b="0" dirty="0" smtClean="0"/>
              <a:t>Pulsed </a:t>
            </a:r>
            <a:r>
              <a:rPr lang="en-US" sz="2000" b="0" dirty="0">
                <a:sym typeface="Symbol"/>
              </a:rPr>
              <a:t> distance = </a:t>
            </a:r>
            <a:r>
              <a:rPr lang="en-US" sz="2000" b="0" dirty="0" smtClean="0">
                <a:sym typeface="Symbol"/>
              </a:rPr>
              <a:t>time of flight</a:t>
            </a:r>
            <a:endParaRPr lang="en-US" sz="2000" b="0" dirty="0"/>
          </a:p>
          <a:p>
            <a:endParaRPr lang="en-US" sz="2000" b="0" dirty="0" smtClean="0"/>
          </a:p>
        </p:txBody>
      </p:sp>
      <p:sp>
        <p:nvSpPr>
          <p:cNvPr id="2" name="Rechteck 1"/>
          <p:cNvSpPr/>
          <p:nvPr/>
        </p:nvSpPr>
        <p:spPr>
          <a:xfrm>
            <a:off x="5292080" y="3235768"/>
            <a:ext cx="720080" cy="7200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8964488" y="2838016"/>
            <a:ext cx="0" cy="45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hteck 13"/>
          <p:cNvSpPr/>
          <p:nvPr/>
        </p:nvSpPr>
        <p:spPr>
          <a:xfrm>
            <a:off x="5498960" y="2875728"/>
            <a:ext cx="324036" cy="32229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611560" y="3244912"/>
            <a:ext cx="720080" cy="7200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818440" y="2884872"/>
            <a:ext cx="324036" cy="32229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15" name="Freihandform 14"/>
          <p:cNvSpPr/>
          <p:nvPr/>
        </p:nvSpPr>
        <p:spPr>
          <a:xfrm>
            <a:off x="1143000" y="2926104"/>
            <a:ext cx="3310128" cy="91440"/>
          </a:xfrm>
          <a:custGeom>
            <a:avLst/>
            <a:gdLst>
              <a:gd name="connsiteX0" fmla="*/ 0 w 3310128"/>
              <a:gd name="connsiteY0" fmla="*/ 0 h 91440"/>
              <a:gd name="connsiteX1" fmla="*/ 1572768 w 3310128"/>
              <a:gd name="connsiteY1" fmla="*/ 91440 h 91440"/>
              <a:gd name="connsiteX2" fmla="*/ 3310128 w 3310128"/>
              <a:gd name="connsiteY2" fmla="*/ 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0128" h="91440">
                <a:moveTo>
                  <a:pt x="0" y="0"/>
                </a:moveTo>
                <a:cubicBezTo>
                  <a:pt x="510540" y="45720"/>
                  <a:pt x="1021080" y="91440"/>
                  <a:pt x="1572768" y="91440"/>
                </a:cubicBezTo>
                <a:cubicBezTo>
                  <a:pt x="2124456" y="91440"/>
                  <a:pt x="2717292" y="45720"/>
                  <a:pt x="3310128" y="0"/>
                </a:cubicBezTo>
              </a:path>
            </a:pathLst>
          </a:custGeom>
          <a:ln w="28575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30" name="Freihandform 29"/>
          <p:cNvSpPr/>
          <p:nvPr/>
        </p:nvSpPr>
        <p:spPr>
          <a:xfrm rot="10800000">
            <a:off x="1142476" y="3084952"/>
            <a:ext cx="3310128" cy="91440"/>
          </a:xfrm>
          <a:custGeom>
            <a:avLst/>
            <a:gdLst>
              <a:gd name="connsiteX0" fmla="*/ 0 w 3310128"/>
              <a:gd name="connsiteY0" fmla="*/ 0 h 91440"/>
              <a:gd name="connsiteX1" fmla="*/ 1572768 w 3310128"/>
              <a:gd name="connsiteY1" fmla="*/ 91440 h 91440"/>
              <a:gd name="connsiteX2" fmla="*/ 3310128 w 3310128"/>
              <a:gd name="connsiteY2" fmla="*/ 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0128" h="91440">
                <a:moveTo>
                  <a:pt x="0" y="0"/>
                </a:moveTo>
                <a:cubicBezTo>
                  <a:pt x="510540" y="45720"/>
                  <a:pt x="1021080" y="91440"/>
                  <a:pt x="1572768" y="91440"/>
                </a:cubicBezTo>
                <a:cubicBezTo>
                  <a:pt x="2124456" y="91440"/>
                  <a:pt x="2717292" y="45720"/>
                  <a:pt x="3310128" y="0"/>
                </a:cubicBezTo>
              </a:path>
            </a:pathLst>
          </a:custGeom>
          <a:ln w="28575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cxnSp>
        <p:nvCxnSpPr>
          <p:cNvPr id="27" name="Gerade Verbindung 26"/>
          <p:cNvCxnSpPr/>
          <p:nvPr/>
        </p:nvCxnSpPr>
        <p:spPr bwMode="auto">
          <a:xfrm>
            <a:off x="4446272" y="2818648"/>
            <a:ext cx="0" cy="45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 Verbindung 18"/>
          <p:cNvCxnSpPr>
            <a:stCxn id="14" idx="3"/>
          </p:cNvCxnSpPr>
          <p:nvPr/>
        </p:nvCxnSpPr>
        <p:spPr bwMode="auto">
          <a:xfrm>
            <a:off x="5822996" y="3036876"/>
            <a:ext cx="314149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Freihandform 52"/>
          <p:cNvSpPr>
            <a:spLocks noChangeAspect="1"/>
          </p:cNvSpPr>
          <p:nvPr/>
        </p:nvSpPr>
        <p:spPr>
          <a:xfrm>
            <a:off x="6786340" y="2867739"/>
            <a:ext cx="665980" cy="322442"/>
          </a:xfrm>
          <a:custGeom>
            <a:avLst/>
            <a:gdLst>
              <a:gd name="connsiteX0" fmla="*/ 0 w 1097280"/>
              <a:gd name="connsiteY0" fmla="*/ 713232 h 713232"/>
              <a:gd name="connsiteX1" fmla="*/ 228600 w 1097280"/>
              <a:gd name="connsiteY1" fmla="*/ 9144 h 713232"/>
              <a:gd name="connsiteX2" fmla="*/ 548640 w 1097280"/>
              <a:gd name="connsiteY2" fmla="*/ 694944 h 713232"/>
              <a:gd name="connsiteX3" fmla="*/ 822960 w 1097280"/>
              <a:gd name="connsiteY3" fmla="*/ 0 h 713232"/>
              <a:gd name="connsiteX4" fmla="*/ 1097280 w 1097280"/>
              <a:gd name="connsiteY4" fmla="*/ 694944 h 713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713232">
                <a:moveTo>
                  <a:pt x="0" y="713232"/>
                </a:moveTo>
                <a:cubicBezTo>
                  <a:pt x="68580" y="362712"/>
                  <a:pt x="137160" y="12192"/>
                  <a:pt x="228600" y="9144"/>
                </a:cubicBezTo>
                <a:cubicBezTo>
                  <a:pt x="320040" y="6096"/>
                  <a:pt x="449580" y="696468"/>
                  <a:pt x="548640" y="694944"/>
                </a:cubicBezTo>
                <a:cubicBezTo>
                  <a:pt x="647700" y="693420"/>
                  <a:pt x="731520" y="0"/>
                  <a:pt x="822960" y="0"/>
                </a:cubicBezTo>
                <a:cubicBezTo>
                  <a:pt x="914400" y="0"/>
                  <a:pt x="1005840" y="347472"/>
                  <a:pt x="1097280" y="694944"/>
                </a:cubicBezTo>
              </a:path>
            </a:pathLst>
          </a:cu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Gerade Verbindung 55"/>
          <p:cNvCxnSpPr/>
          <p:nvPr/>
        </p:nvCxnSpPr>
        <p:spPr bwMode="auto">
          <a:xfrm>
            <a:off x="2796489" y="2708920"/>
            <a:ext cx="525" cy="713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/>
              <p:cNvSpPr txBox="1"/>
              <p:nvPr/>
            </p:nvSpPr>
            <p:spPr>
              <a:xfrm>
                <a:off x="646270" y="5240085"/>
                <a:ext cx="13334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/>
                        </a:rPr>
                        <m:t>Δ</m:t>
                      </m:r>
                      <m:r>
                        <a:rPr lang="de-DE" b="0" i="1" smtClean="0">
                          <a:latin typeface="Cambria Math"/>
                        </a:rPr>
                        <m:t>𝑟</m:t>
                      </m:r>
                      <m:r>
                        <a:rPr lang="de-DE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/>
                            </a:rPr>
                            <m:t>𝜆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9" name="Textfeld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0" y="5240085"/>
                <a:ext cx="1333442" cy="64633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feld 103"/>
              <p:cNvSpPr txBox="1"/>
              <p:nvPr/>
            </p:nvSpPr>
            <p:spPr>
              <a:xfrm>
                <a:off x="6872413" y="2092206"/>
                <a:ext cx="1284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𝑟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𝑐</m:t>
                      </m:r>
                      <m:r>
                        <a:rPr lang="de-DE" b="0" i="1" smtClean="0">
                          <a:latin typeface="Cambria Math"/>
                        </a:rPr>
                        <m:t>⋅</m:t>
                      </m:r>
                      <m:r>
                        <a:rPr lang="de-DE" b="0" i="1" smtClean="0">
                          <a:latin typeface="Cambria Math"/>
                        </a:rPr>
                        <m:t>𝑡</m:t>
                      </m:r>
                      <m:r>
                        <a:rPr lang="de-DE" b="0" i="1" smtClean="0">
                          <a:latin typeface="Cambria Math"/>
                        </a:rPr>
                        <m:t>/2</m:t>
                      </m:r>
                    </m:oMath>
                  </m:oMathPara>
                </a14:m>
                <a:endParaRPr lang="de-DE" b="0" dirty="0" smtClean="0"/>
              </a:p>
            </p:txBody>
          </p:sp>
        </mc:Choice>
        <mc:Fallback xmlns="">
          <p:sp>
            <p:nvSpPr>
              <p:cNvPr id="104" name="Textfeld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413" y="2092206"/>
                <a:ext cx="1284711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Gerade Verbindung 105"/>
          <p:cNvCxnSpPr/>
          <p:nvPr/>
        </p:nvCxnSpPr>
        <p:spPr bwMode="auto">
          <a:xfrm flipV="1">
            <a:off x="1151619" y="2276872"/>
            <a:ext cx="0" cy="6583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Gerade Verbindung 108"/>
          <p:cNvCxnSpPr/>
          <p:nvPr/>
        </p:nvCxnSpPr>
        <p:spPr bwMode="auto">
          <a:xfrm flipV="1">
            <a:off x="2794491" y="2286016"/>
            <a:ext cx="0" cy="6583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mit Pfeil 110"/>
          <p:cNvCxnSpPr/>
          <p:nvPr/>
        </p:nvCxnSpPr>
        <p:spPr bwMode="auto">
          <a:xfrm>
            <a:off x="1151619" y="2422032"/>
            <a:ext cx="164287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/>
              <p:cNvSpPr txBox="1"/>
              <p:nvPr/>
            </p:nvSpPr>
            <p:spPr>
              <a:xfrm>
                <a:off x="1756296" y="2421282"/>
                <a:ext cx="43351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3" name="Textfeld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96" y="2421282"/>
                <a:ext cx="433517" cy="391582"/>
              </a:xfrm>
              <a:prstGeom prst="rect">
                <a:avLst/>
              </a:prstGeom>
              <a:blipFill rotWithShape="1"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Gerade Verbindung 101"/>
          <p:cNvCxnSpPr/>
          <p:nvPr/>
        </p:nvCxnSpPr>
        <p:spPr bwMode="auto">
          <a:xfrm flipV="1">
            <a:off x="5822996" y="2204864"/>
            <a:ext cx="0" cy="6800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 Verbindung 76"/>
          <p:cNvCxnSpPr/>
          <p:nvPr/>
        </p:nvCxnSpPr>
        <p:spPr bwMode="auto">
          <a:xfrm flipV="1">
            <a:off x="8955344" y="2204864"/>
            <a:ext cx="0" cy="68799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Gerade Verbindung 106"/>
          <p:cNvCxnSpPr/>
          <p:nvPr/>
        </p:nvCxnSpPr>
        <p:spPr bwMode="auto">
          <a:xfrm>
            <a:off x="5822996" y="2420888"/>
            <a:ext cx="31323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feld 125"/>
              <p:cNvSpPr txBox="1"/>
              <p:nvPr/>
            </p:nvSpPr>
            <p:spPr>
              <a:xfrm>
                <a:off x="2123728" y="5086777"/>
                <a:ext cx="266771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de-DE" sz="2000" dirty="0" smtClean="0">
                    <a:latin typeface="+mj-lt"/>
                  </a:rPr>
                  <a:t>Focus </a:t>
                </a:r>
                <a:r>
                  <a:rPr lang="de-DE" sz="2000" dirty="0" err="1" smtClean="0">
                    <a:latin typeface="+mj-lt"/>
                  </a:rPr>
                  <a:t>length</a:t>
                </a:r>
                <a:r>
                  <a:rPr lang="de-DE" sz="20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de-DE" sz="2000" dirty="0" smtClean="0">
                    <a:latin typeface="+mj-lt"/>
                  </a:rPr>
                  <a:t> </a:t>
                </a:r>
              </a:p>
              <a:p>
                <a:pPr marL="171450" indent="-171450">
                  <a:buFontTx/>
                  <a:buChar char="-"/>
                </a:pPr>
                <a:r>
                  <a:rPr lang="de-DE" sz="2000" dirty="0" err="1" smtClean="0">
                    <a:latin typeface="+mj-lt"/>
                  </a:rPr>
                  <a:t>Wavelength</a:t>
                </a:r>
                <a:r>
                  <a:rPr lang="de-DE" sz="20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</a:rPr>
                      <m:t>𝜆</m:t>
                    </m:r>
                  </m:oMath>
                </a14:m>
                <a:endParaRPr lang="de-DE" sz="2000" dirty="0" smtClean="0">
                  <a:latin typeface="+mj-lt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de-DE" sz="2000" dirty="0" err="1" smtClean="0">
                    <a:latin typeface="+mj-lt"/>
                  </a:rPr>
                  <a:t>Aperture</a:t>
                </a:r>
                <a:r>
                  <a:rPr lang="de-DE" sz="2000" dirty="0" smtClean="0">
                    <a:latin typeface="+mj-lt"/>
                  </a:rPr>
                  <a:t> </a:t>
                </a:r>
                <a:r>
                  <a:rPr lang="de-DE" sz="2000" dirty="0" err="1" smtClean="0">
                    <a:latin typeface="+mj-lt"/>
                  </a:rPr>
                  <a:t>Surface</a:t>
                </a:r>
                <a:r>
                  <a:rPr lang="de-DE" sz="20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de-DE" sz="2000" dirty="0" smtClean="0">
                    <a:latin typeface="+mj-lt"/>
                  </a:rPr>
                  <a:t>  </a:t>
                </a:r>
                <a:endParaRPr lang="en-US" sz="2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26" name="Textfeld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086777"/>
                <a:ext cx="2667718" cy="1015663"/>
              </a:xfrm>
              <a:prstGeom prst="rect">
                <a:avLst/>
              </a:prstGeom>
              <a:blipFill rotWithShape="1">
                <a:blip r:embed="rId16"/>
                <a:stretch>
                  <a:fillRect l="-1826" t="-2395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Gerade Verbindung 63"/>
          <p:cNvCxnSpPr/>
          <p:nvPr/>
        </p:nvCxnSpPr>
        <p:spPr bwMode="auto">
          <a:xfrm>
            <a:off x="2673504" y="2708920"/>
            <a:ext cx="0" cy="713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Gerade Verbindung 127"/>
          <p:cNvCxnSpPr/>
          <p:nvPr/>
        </p:nvCxnSpPr>
        <p:spPr bwMode="auto">
          <a:xfrm>
            <a:off x="2924960" y="2708920"/>
            <a:ext cx="0" cy="713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Geschweifte Klammer links 65"/>
          <p:cNvSpPr/>
          <p:nvPr/>
        </p:nvSpPr>
        <p:spPr bwMode="auto">
          <a:xfrm rot="16200000">
            <a:off x="2731043" y="3411036"/>
            <a:ext cx="136380" cy="251454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/>
              <p:cNvSpPr txBox="1"/>
              <p:nvPr/>
            </p:nvSpPr>
            <p:spPr>
              <a:xfrm>
                <a:off x="2544133" y="3563724"/>
                <a:ext cx="500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/>
                        </a:rPr>
                        <m:t>Δ</m:t>
                      </m:r>
                      <m:r>
                        <a:rPr lang="de-DE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7" name="Textfeld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33" y="3563724"/>
                <a:ext cx="500715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/>
              <p:cNvSpPr txBox="1"/>
              <p:nvPr/>
            </p:nvSpPr>
            <p:spPr>
              <a:xfrm>
                <a:off x="5272050" y="5396228"/>
                <a:ext cx="1246303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/>
                        </a:rPr>
                        <m:t>Δ</m:t>
                      </m:r>
                      <m:r>
                        <a:rPr lang="de-DE" b="0" i="1" smtClean="0">
                          <a:latin typeface="Cambria Math"/>
                        </a:rPr>
                        <m:t>𝑟</m:t>
                      </m:r>
                      <m:r>
                        <a:rPr lang="de-DE" b="0" i="1" smtClean="0">
                          <a:latin typeface="Cambria Math"/>
                        </a:rPr>
                        <m:t>≈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/2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8" name="Textfeld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050" y="5396228"/>
                <a:ext cx="1246303" cy="390748"/>
              </a:xfrm>
              <a:prstGeom prst="rect">
                <a:avLst/>
              </a:prstGeom>
              <a:blipFill rotWithShape="1">
                <a:blip r:embed="rId1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feld 68"/>
              <p:cNvSpPr txBox="1"/>
              <p:nvPr/>
            </p:nvSpPr>
            <p:spPr>
              <a:xfrm>
                <a:off x="6595626" y="5391504"/>
                <a:ext cx="186480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- Pulse </a:t>
                </a:r>
                <a:r>
                  <a:rPr lang="de-DE" dirty="0" err="1" smtClean="0"/>
                  <a:t>length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9" name="Textfeld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26" y="5391504"/>
                <a:ext cx="1864806" cy="390748"/>
              </a:xfrm>
              <a:prstGeom prst="rect">
                <a:avLst/>
              </a:prstGeom>
              <a:blipFill rotWithShape="1">
                <a:blip r:embed="rId18"/>
                <a:stretch>
                  <a:fillRect l="-2941"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Gerade Verbindung 73"/>
          <p:cNvCxnSpPr/>
          <p:nvPr/>
        </p:nvCxnSpPr>
        <p:spPr bwMode="auto">
          <a:xfrm>
            <a:off x="6776816" y="2884872"/>
            <a:ext cx="0" cy="5357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Gerade Verbindung 128"/>
          <p:cNvCxnSpPr/>
          <p:nvPr/>
        </p:nvCxnSpPr>
        <p:spPr bwMode="auto">
          <a:xfrm>
            <a:off x="7452320" y="2867739"/>
            <a:ext cx="0" cy="5528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Geschweifte Klammer links 129"/>
          <p:cNvSpPr/>
          <p:nvPr/>
        </p:nvSpPr>
        <p:spPr bwMode="auto">
          <a:xfrm rot="16200000">
            <a:off x="7050600" y="3179931"/>
            <a:ext cx="136380" cy="667060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feld 130"/>
              <p:cNvSpPr txBox="1"/>
              <p:nvPr/>
            </p:nvSpPr>
            <p:spPr>
              <a:xfrm>
                <a:off x="6868432" y="3563724"/>
                <a:ext cx="500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/>
                        </a:rPr>
                        <m:t>Δ</m:t>
                      </m:r>
                      <m:r>
                        <a:rPr lang="de-DE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31" name="Textfeld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432" y="3563724"/>
                <a:ext cx="500715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Inhaltsplatzhalter 4"/>
          <p:cNvSpPr txBox="1">
            <a:spLocks/>
          </p:cNvSpPr>
          <p:nvPr/>
        </p:nvSpPr>
        <p:spPr bwMode="auto">
          <a:xfrm>
            <a:off x="490280" y="4069072"/>
            <a:ext cx="891540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 smtClean="0"/>
              <a:t>Range up to a few hundred </a:t>
            </a:r>
            <a:r>
              <a:rPr lang="en-US" sz="2000" b="0" dirty="0" err="1" smtClean="0"/>
              <a:t>metres</a:t>
            </a:r>
            <a:endParaRPr lang="en-US" sz="2000" b="0" dirty="0" smtClean="0"/>
          </a:p>
          <a:p>
            <a:pPr>
              <a:lnSpc>
                <a:spcPct val="150000"/>
              </a:lnSpc>
            </a:pPr>
            <a:r>
              <a:rPr lang="en-US" sz="2000" b="0" dirty="0" smtClean="0"/>
              <a:t>High sampling rate</a:t>
            </a:r>
          </a:p>
          <a:p>
            <a:endParaRPr lang="en-US" sz="2000" b="0" dirty="0" smtClean="0"/>
          </a:p>
        </p:txBody>
      </p:sp>
      <p:sp>
        <p:nvSpPr>
          <p:cNvPr id="133" name="Inhaltsplatzhalter 4"/>
          <p:cNvSpPr txBox="1">
            <a:spLocks/>
          </p:cNvSpPr>
          <p:nvPr/>
        </p:nvSpPr>
        <p:spPr bwMode="auto">
          <a:xfrm>
            <a:off x="5143368" y="4059928"/>
            <a:ext cx="891540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 smtClean="0"/>
              <a:t>Range up to a few </a:t>
            </a:r>
            <a:r>
              <a:rPr lang="en-US" sz="2000" b="0" dirty="0" err="1" smtClean="0"/>
              <a:t>kilometres</a:t>
            </a:r>
            <a:endParaRPr lang="en-US" sz="2000" b="0" dirty="0" smtClean="0"/>
          </a:p>
          <a:p>
            <a:pPr marL="0" indent="0">
              <a:buNone/>
            </a:pPr>
            <a:endParaRPr lang="en-US" sz="2000" b="0" dirty="0" smtClean="0"/>
          </a:p>
        </p:txBody>
      </p:sp>
    </p:spTree>
    <p:extLst>
      <p:ext uri="{BB962C8B-B14F-4D97-AF65-F5344CB8AC3E}">
        <p14:creationId xmlns:p14="http://schemas.microsoft.com/office/powerpoint/2010/main" val="1899311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wave </a:t>
            </a:r>
            <a:r>
              <a:rPr lang="en-US" dirty="0" err="1" smtClean="0"/>
              <a:t>lidars</a:t>
            </a:r>
            <a:r>
              <a:rPr lang="en-US" dirty="0" smtClean="0"/>
              <a:t> (i)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Inhaltsplatzhalter 4"/>
              <p:cNvSpPr>
                <a:spLocks noGrp="1"/>
              </p:cNvSpPr>
              <p:nvPr>
                <p:ph idx="1"/>
              </p:nvPr>
            </p:nvSpPr>
            <p:spPr>
              <a:xfrm>
                <a:off x="485073" y="1268760"/>
                <a:ext cx="4734999" cy="1872208"/>
              </a:xfrm>
            </p:spPr>
            <p:txBody>
              <a:bodyPr/>
              <a:lstStyle/>
              <a:p>
                <a:pPr marL="228600" indent="-228600"/>
                <a:r>
                  <a:rPr lang="de-DE" sz="2000" b="0" dirty="0" smtClean="0"/>
                  <a:t>The </a:t>
                </a:r>
                <a:r>
                  <a:rPr lang="de-DE" sz="2000" b="0" dirty="0" err="1" smtClean="0"/>
                  <a:t>focus</a:t>
                </a:r>
                <a:r>
                  <a:rPr lang="de-DE" sz="2000" b="0" dirty="0" smtClean="0"/>
                  <a:t> </a:t>
                </a:r>
                <a:r>
                  <a:rPr lang="de-DE" sz="2000" b="0" dirty="0" err="1" smtClean="0"/>
                  <a:t>distance</a:t>
                </a:r>
                <a:r>
                  <a:rPr lang="de-DE" sz="2000" b="0" dirty="0" smtClean="0"/>
                  <a:t> </a:t>
                </a:r>
                <a:r>
                  <a:rPr lang="de-DE" sz="2000" b="0" dirty="0" err="1" smtClean="0"/>
                  <a:t>defines</a:t>
                </a:r>
                <a:r>
                  <a:rPr lang="de-DE" sz="2000" b="0" dirty="0" smtClean="0"/>
                  <a:t> </a:t>
                </a:r>
                <a:r>
                  <a:rPr lang="de-DE" sz="2000" b="0" dirty="0" err="1" smtClean="0"/>
                  <a:t>the</a:t>
                </a:r>
                <a:r>
                  <a:rPr lang="de-DE" sz="2000" b="0" dirty="0" smtClean="0"/>
                  <a:t> </a:t>
                </a:r>
                <a:r>
                  <a:rPr lang="de-DE" sz="2000" b="0" dirty="0" err="1" smtClean="0"/>
                  <a:t>position</a:t>
                </a:r>
                <a:r>
                  <a:rPr lang="de-DE" sz="2000" b="0" dirty="0" smtClean="0"/>
                  <a:t> </a:t>
                </a:r>
                <a:r>
                  <a:rPr lang="de-DE" sz="2000" b="0" dirty="0" err="1" smtClean="0"/>
                  <a:t>of</a:t>
                </a:r>
                <a:r>
                  <a:rPr lang="de-DE" sz="2000" b="0" dirty="0" smtClean="0"/>
                  <a:t> </a:t>
                </a:r>
                <a:r>
                  <a:rPr lang="de-DE" sz="2000" b="0" dirty="0" err="1" smtClean="0"/>
                  <a:t>the</a:t>
                </a:r>
                <a:r>
                  <a:rPr lang="de-DE" sz="2000" b="0" dirty="0" smtClean="0"/>
                  <a:t> </a:t>
                </a:r>
                <a:r>
                  <a:rPr lang="de-DE" sz="2000" b="0" dirty="0" err="1" smtClean="0"/>
                  <a:t>measured</a:t>
                </a:r>
                <a:r>
                  <a:rPr lang="de-DE" sz="2000" b="0" dirty="0" smtClean="0"/>
                  <a:t> </a:t>
                </a:r>
                <a:r>
                  <a:rPr lang="de-DE" sz="2000" b="0" dirty="0" err="1" smtClean="0"/>
                  <a:t>point</a:t>
                </a:r>
                <a:r>
                  <a:rPr lang="de-DE" sz="2000" b="0" dirty="0" smtClean="0"/>
                  <a:t> </a:t>
                </a:r>
              </a:p>
              <a:p>
                <a:pPr marL="400050" lvl="1" indent="0">
                  <a:buNone/>
                </a:pPr>
                <a:r>
                  <a:rPr lang="de-DE" b="0" dirty="0" smtClean="0">
                    <a:sym typeface="Symbol"/>
                  </a:rPr>
                  <a:t> different </a:t>
                </a:r>
                <a:r>
                  <a:rPr lang="de-DE" b="0" dirty="0" err="1" smtClean="0">
                    <a:sym typeface="Symbol"/>
                  </a:rPr>
                  <a:t>focus</a:t>
                </a:r>
                <a:r>
                  <a:rPr lang="de-DE" b="0" dirty="0" smtClean="0">
                    <a:sym typeface="Symbol"/>
                  </a:rPr>
                  <a:t> </a:t>
                </a:r>
                <a:r>
                  <a:rPr lang="de-DE" b="0" dirty="0" err="1" smtClean="0">
                    <a:sym typeface="Symbol"/>
                  </a:rPr>
                  <a:t>distances</a:t>
                </a:r>
                <a:r>
                  <a:rPr lang="de-DE" b="0" dirty="0" smtClean="0">
                    <a:sym typeface="Symbol"/>
                  </a:rPr>
                  <a:t> </a:t>
                </a:r>
                <a:r>
                  <a:rPr lang="de-DE" b="0" dirty="0" err="1" smtClean="0">
                    <a:sym typeface="Symbol"/>
                  </a:rPr>
                  <a:t>have</a:t>
                </a:r>
                <a:r>
                  <a:rPr lang="de-DE" b="0" dirty="0" smtClean="0">
                    <a:sym typeface="Symbol"/>
                  </a:rPr>
                  <a:t> </a:t>
                </a:r>
                <a:r>
                  <a:rPr lang="de-DE" b="0" dirty="0" err="1" smtClean="0">
                    <a:sym typeface="Symbol"/>
                  </a:rPr>
                  <a:t>to</a:t>
                </a:r>
                <a:r>
                  <a:rPr lang="de-DE" b="0" dirty="0" smtClean="0">
                    <a:sym typeface="Symbol"/>
                  </a:rPr>
                  <a:t> </a:t>
                </a:r>
                <a:r>
                  <a:rPr lang="de-DE" b="0" dirty="0" err="1" smtClean="0">
                    <a:sym typeface="Symbol"/>
                  </a:rPr>
                  <a:t>be</a:t>
                </a:r>
                <a:r>
                  <a:rPr lang="de-DE" b="0" dirty="0" smtClean="0">
                    <a:sym typeface="Symbol"/>
                  </a:rPr>
                  <a:t> </a:t>
                </a:r>
                <a:r>
                  <a:rPr lang="de-DE" b="0" dirty="0" err="1" smtClean="0">
                    <a:sym typeface="Symbol"/>
                  </a:rPr>
                  <a:t>set</a:t>
                </a:r>
                <a:r>
                  <a:rPr lang="de-DE" b="0" dirty="0" smtClean="0">
                    <a:sym typeface="Symbol"/>
                  </a:rPr>
                  <a:t> </a:t>
                </a:r>
                <a:r>
                  <a:rPr lang="de-DE" b="0" dirty="0" err="1" smtClean="0">
                    <a:sym typeface="Symbol"/>
                  </a:rPr>
                  <a:t>sequentially</a:t>
                </a:r>
                <a:r>
                  <a:rPr lang="de-DE" b="0" dirty="0" smtClean="0">
                    <a:sym typeface="Symbol"/>
                  </a:rPr>
                  <a:t> </a:t>
                </a:r>
                <a:endParaRPr lang="de-DE" b="0" dirty="0"/>
              </a:p>
              <a:p>
                <a:pPr marL="228600" indent="-228600"/>
                <a:r>
                  <a:rPr lang="de-DE" sz="2000" b="0" dirty="0"/>
                  <a:t>The </a:t>
                </a:r>
                <a:r>
                  <a:rPr lang="de-DE" sz="2000" b="0" dirty="0" err="1"/>
                  <a:t>length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of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the</a:t>
                </a:r>
                <a:r>
                  <a:rPr lang="de-DE" sz="2000" b="0" dirty="0"/>
                  <a:t> sample </a:t>
                </a:r>
                <a:r>
                  <a:rPr lang="de-DE" sz="2000" b="0" dirty="0" err="1"/>
                  <a:t>volume</a:t>
                </a:r>
                <a:r>
                  <a:rPr lang="de-DE" sz="2000" b="0" dirty="0"/>
                  <a:t> </a:t>
                </a:r>
                <a14:m>
                  <m:oMath xmlns:m="http://schemas.openxmlformats.org/officeDocument/2006/math">
                    <m:r>
                      <a:rPr lang="el-GR" sz="2000" b="0">
                        <a:latin typeface="Cambria Math"/>
                      </a:rPr>
                      <m:t>𝛥</m:t>
                    </m:r>
                    <m:r>
                      <a:rPr lang="de-DE" sz="2000" b="0">
                        <a:latin typeface="Cambria Math"/>
                      </a:rPr>
                      <m:t>𝑟</m:t>
                    </m:r>
                  </m:oMath>
                </a14:m>
                <a:r>
                  <a:rPr lang="de-DE" sz="2000" b="0" smtClean="0"/>
                  <a:t> depends </a:t>
                </a:r>
                <a:r>
                  <a:rPr lang="de-DE" sz="2000" b="0" dirty="0"/>
                  <a:t>on:</a:t>
                </a:r>
              </a:p>
              <a:p>
                <a:pPr marL="457200" lvl="1" indent="-171450"/>
                <a:r>
                  <a:rPr lang="de-DE" b="0" dirty="0" smtClean="0"/>
                  <a:t>The </a:t>
                </a:r>
                <a:r>
                  <a:rPr lang="de-DE" b="0" dirty="0" err="1" smtClean="0"/>
                  <a:t>focus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distance</a:t>
                </a:r>
                <a:r>
                  <a:rPr lang="de-DE" b="0" dirty="0" smtClean="0"/>
                  <a:t> r</a:t>
                </a:r>
              </a:p>
              <a:p>
                <a:pPr marL="457200" lvl="1" indent="-171450"/>
                <a:r>
                  <a:rPr lang="de-DE" b="0" dirty="0" smtClean="0"/>
                  <a:t>The </a:t>
                </a:r>
                <a:r>
                  <a:rPr lang="de-DE" b="0" dirty="0" err="1" smtClean="0"/>
                  <a:t>wavelength</a:t>
                </a:r>
                <a:r>
                  <a:rPr lang="de-DE" b="0" dirty="0" smtClean="0"/>
                  <a:t> </a:t>
                </a:r>
                <a:r>
                  <a:rPr lang="el-GR" b="0" dirty="0" smtClean="0"/>
                  <a:t>λ</a:t>
                </a:r>
                <a:endParaRPr lang="de-DE" b="0" dirty="0" smtClean="0"/>
              </a:p>
              <a:p>
                <a:pPr marL="457200" lvl="1" indent="-171450"/>
                <a:r>
                  <a:rPr lang="de-DE" b="0" dirty="0" smtClean="0"/>
                  <a:t>The </a:t>
                </a:r>
                <a:r>
                  <a:rPr lang="de-DE" b="0" dirty="0" err="1" smtClean="0"/>
                  <a:t>telescope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aperture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surface</a:t>
                </a:r>
                <a:r>
                  <a:rPr lang="de-DE" b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/>
                      </a:rPr>
                      <m:t>A</m:t>
                    </m:r>
                  </m:oMath>
                </a14:m>
                <a:endParaRPr lang="de-DE" b="0" dirty="0" smtClean="0"/>
              </a:p>
              <a:p>
                <a:endParaRPr lang="en-US" sz="2000" b="0" dirty="0" smtClean="0"/>
              </a:p>
            </p:txBody>
          </p:sp>
        </mc:Choice>
        <mc:Fallback xmlns="">
          <p:sp>
            <p:nvSpPr>
              <p:cNvPr id="36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073" y="1268760"/>
                <a:ext cx="4734999" cy="1872208"/>
              </a:xfrm>
              <a:blipFill rotWithShape="0">
                <a:blip r:embed="rId2"/>
                <a:stretch>
                  <a:fillRect l="-2062" t="-5212" b="-73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432439"/>
            <a:ext cx="4104456" cy="337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7596336" y="5877272"/>
            <a:ext cx="1548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Fig.: </a:t>
            </a:r>
            <a:r>
              <a:rPr lang="de-DE" sz="1200" dirty="0" err="1" smtClean="0"/>
              <a:t>Lindelöw</a:t>
            </a:r>
            <a:r>
              <a:rPr lang="de-DE" sz="1200" dirty="0" smtClean="0"/>
              <a:t>, 2007</a:t>
            </a:r>
            <a:endParaRPr lang="de-DE" sz="1200" dirty="0"/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941168"/>
            <a:ext cx="1408113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" t="39311" r="67301" b="21587"/>
          <a:stretch/>
        </p:blipFill>
        <p:spPr bwMode="auto">
          <a:xfrm>
            <a:off x="4528567" y="2708920"/>
            <a:ext cx="361950" cy="27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04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wave </a:t>
            </a:r>
            <a:r>
              <a:rPr lang="en-US" dirty="0" err="1" smtClean="0"/>
              <a:t>lidars</a:t>
            </a:r>
            <a:r>
              <a:rPr lang="en-US" dirty="0" smtClean="0"/>
              <a:t> (ii)</a:t>
            </a:r>
            <a:endParaRPr lang="en-US" dirty="0"/>
          </a:p>
        </p:txBody>
      </p:sp>
      <p:pic>
        <p:nvPicPr>
          <p:cNvPr id="7" name="Picture 2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0925" y="1259616"/>
            <a:ext cx="7258907" cy="4320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6804248" y="5935430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Slide: </a:t>
            </a:r>
            <a:r>
              <a:rPr lang="de-DE" sz="1200" dirty="0" err="1" smtClean="0"/>
              <a:t>M.Harris</a:t>
            </a:r>
            <a:r>
              <a:rPr lang="de-DE" sz="1200" dirty="0" smtClean="0"/>
              <a:t>, Natural Power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575681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Pulsed </a:t>
            </a:r>
            <a:r>
              <a:rPr lang="en-US" dirty="0" err="1" smtClean="0"/>
              <a:t>lidars</a:t>
            </a:r>
            <a:r>
              <a:rPr lang="en-US" dirty="0" smtClean="0"/>
              <a:t> (i)</a:t>
            </a:r>
            <a:endParaRPr lang="en-US" dirty="0"/>
          </a:p>
        </p:txBody>
      </p:sp>
      <p:sp>
        <p:nvSpPr>
          <p:cNvPr id="36" name="Inhaltsplatzhalter 4"/>
          <p:cNvSpPr>
            <a:spLocks noGrp="1"/>
          </p:cNvSpPr>
          <p:nvPr>
            <p:ph idx="1"/>
          </p:nvPr>
        </p:nvSpPr>
        <p:spPr>
          <a:xfrm>
            <a:off x="4932039" y="908720"/>
            <a:ext cx="4032449" cy="1872208"/>
          </a:xfrm>
        </p:spPr>
        <p:txBody>
          <a:bodyPr/>
          <a:lstStyle/>
          <a:p>
            <a:r>
              <a:rPr lang="en-US" sz="2000" b="0" dirty="0" smtClean="0"/>
              <a:t>For each pulse the heterodyne signal is segmented </a:t>
            </a:r>
          </a:p>
          <a:p>
            <a:r>
              <a:rPr lang="en-US" sz="2000" b="0" dirty="0" smtClean="0"/>
              <a:t>For each segment </a:t>
            </a:r>
            <a:r>
              <a:rPr lang="en-US" sz="2000" dirty="0" smtClean="0"/>
              <a:t>tm</a:t>
            </a:r>
            <a:r>
              <a:rPr lang="en-US" sz="2000" b="0" dirty="0" smtClean="0"/>
              <a:t> (range gate) the power spectrum is computed. </a:t>
            </a:r>
            <a:endParaRPr lang="en-US" sz="2000" b="0" dirty="0"/>
          </a:p>
          <a:p>
            <a:pPr marL="363538"/>
            <a:r>
              <a:rPr lang="en-US" sz="2000" b="0" dirty="0" smtClean="0"/>
              <a:t>From the time </a:t>
            </a:r>
            <a:r>
              <a:rPr lang="en-US" sz="2000" dirty="0" smtClean="0"/>
              <a:t>t</a:t>
            </a:r>
            <a:r>
              <a:rPr lang="en-US" sz="2000" b="0" dirty="0" smtClean="0"/>
              <a:t> the distance of the measurement point is evaluated</a:t>
            </a:r>
          </a:p>
          <a:p>
            <a:r>
              <a:rPr lang="en-US" sz="2000" b="0" dirty="0" smtClean="0"/>
              <a:t>For each range gate, the </a:t>
            </a:r>
            <a:r>
              <a:rPr lang="en-US" sz="2000" b="0" dirty="0"/>
              <a:t>power </a:t>
            </a:r>
            <a:r>
              <a:rPr lang="en-US" sz="2000" b="0" dirty="0" smtClean="0"/>
              <a:t>spectrum is calculated</a:t>
            </a:r>
          </a:p>
          <a:p>
            <a:r>
              <a:rPr lang="en-US" sz="2000" b="0" dirty="0" smtClean="0"/>
              <a:t>Noise is filtered out by averaging the spectrum of n </a:t>
            </a:r>
            <a:r>
              <a:rPr lang="en-US" sz="2000" b="0" dirty="0"/>
              <a:t>laser pulses </a:t>
            </a:r>
            <a:endParaRPr lang="en-US" sz="2000" b="0" dirty="0" smtClean="0"/>
          </a:p>
          <a:p>
            <a:r>
              <a:rPr lang="en-US" sz="2000" b="0" dirty="0" smtClean="0">
                <a:sym typeface="Symbol"/>
              </a:rPr>
              <a:t>The </a:t>
            </a:r>
            <a:r>
              <a:rPr lang="en-US" sz="2000" b="0">
                <a:sym typeface="Symbol"/>
              </a:rPr>
              <a:t>Doppler </a:t>
            </a:r>
            <a:r>
              <a:rPr lang="en-US" sz="2000" b="0" smtClean="0">
                <a:sym typeface="Symbol"/>
              </a:rPr>
              <a:t>peaks are </a:t>
            </a:r>
            <a:r>
              <a:rPr lang="en-US" sz="2000" b="0" dirty="0">
                <a:sym typeface="Symbol"/>
              </a:rPr>
              <a:t>identified</a:t>
            </a:r>
          </a:p>
          <a:p>
            <a:pPr marL="20638" indent="0">
              <a:buNone/>
            </a:pPr>
            <a:endParaRPr lang="en-US" sz="2000" b="0" dirty="0"/>
          </a:p>
          <a:p>
            <a:pPr marL="360363" indent="0">
              <a:buNone/>
            </a:pPr>
            <a:endParaRPr lang="en-US" sz="2000" b="0" dirty="0"/>
          </a:p>
          <a:p>
            <a:pPr marL="0" indent="0">
              <a:buNone/>
            </a:pPr>
            <a:endParaRPr lang="en-US" sz="2000" b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42" y="1058650"/>
            <a:ext cx="4028074" cy="43145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516216" y="5935430"/>
            <a:ext cx="2171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Fig.: J.-P. </a:t>
            </a:r>
            <a:r>
              <a:rPr lang="de-DE" sz="1200" dirty="0" err="1" smtClean="0"/>
              <a:t>Cariou</a:t>
            </a:r>
            <a:r>
              <a:rPr lang="de-DE" sz="1200" dirty="0" smtClean="0"/>
              <a:t>, </a:t>
            </a:r>
            <a:r>
              <a:rPr lang="de-DE" sz="1200" dirty="0" err="1" smtClean="0"/>
              <a:t>Leosphere</a:t>
            </a:r>
            <a:r>
              <a:rPr lang="de-DE" sz="1200" dirty="0" smtClean="0"/>
              <a:t>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09039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Pulsed </a:t>
            </a:r>
            <a:r>
              <a:rPr lang="en-US" dirty="0" err="1" smtClean="0"/>
              <a:t>lidars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6516216" y="5935430"/>
            <a:ext cx="2298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Slide: J.-P. </a:t>
            </a:r>
            <a:r>
              <a:rPr lang="de-DE" sz="1200" dirty="0" err="1" smtClean="0"/>
              <a:t>Cariou</a:t>
            </a:r>
            <a:r>
              <a:rPr lang="de-DE" sz="1200" dirty="0" smtClean="0"/>
              <a:t>, </a:t>
            </a:r>
            <a:r>
              <a:rPr lang="de-DE" sz="1200" dirty="0" err="1" smtClean="0"/>
              <a:t>Leosphere</a:t>
            </a:r>
            <a:r>
              <a:rPr lang="de-DE" sz="1200" dirty="0" smtClean="0"/>
              <a:t>.</a:t>
            </a:r>
            <a:endParaRPr lang="de-DE" sz="12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45140"/>
            <a:ext cx="6843137" cy="4281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feld 4"/>
          <p:cNvSpPr txBox="1"/>
          <p:nvPr/>
        </p:nvSpPr>
        <p:spPr>
          <a:xfrm rot="16200000">
            <a:off x="7567019" y="3036551"/>
            <a:ext cx="2639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Slide: J.-P. </a:t>
            </a:r>
            <a:r>
              <a:rPr lang="de-DE" sz="1200" dirty="0" err="1" smtClean="0"/>
              <a:t>Cariou</a:t>
            </a:r>
            <a:r>
              <a:rPr lang="de-DE" sz="1200" dirty="0" smtClean="0"/>
              <a:t>, </a:t>
            </a:r>
            <a:r>
              <a:rPr lang="de-DE" sz="1200" dirty="0" err="1" smtClean="0"/>
              <a:t>Leosphere</a:t>
            </a:r>
            <a:r>
              <a:rPr lang="de-DE" sz="1200" dirty="0" smtClean="0"/>
              <a:t>, </a:t>
            </a:r>
            <a:r>
              <a:rPr lang="de-DE" sz="1200" dirty="0"/>
              <a:t>m</a:t>
            </a:r>
            <a:r>
              <a:rPr lang="de-DE" sz="1200" dirty="0" smtClean="0"/>
              <a:t>od.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583125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Pulsed </a:t>
            </a:r>
            <a:r>
              <a:rPr lang="en-US" dirty="0" err="1" smtClean="0"/>
              <a:t>lidars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 rot="16200000">
            <a:off x="7567019" y="3036551"/>
            <a:ext cx="2639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Slide: J.-P. </a:t>
            </a:r>
            <a:r>
              <a:rPr lang="de-DE" sz="1200" dirty="0" err="1" smtClean="0"/>
              <a:t>Cariou</a:t>
            </a:r>
            <a:r>
              <a:rPr lang="de-DE" sz="1200" dirty="0" smtClean="0"/>
              <a:t>, </a:t>
            </a:r>
            <a:r>
              <a:rPr lang="de-DE" sz="1200" dirty="0" err="1" smtClean="0"/>
              <a:t>Leosphere</a:t>
            </a:r>
            <a:r>
              <a:rPr lang="de-DE" sz="1200" dirty="0" smtClean="0"/>
              <a:t>, </a:t>
            </a:r>
            <a:r>
              <a:rPr lang="de-DE" sz="1200" dirty="0"/>
              <a:t>m</a:t>
            </a:r>
            <a:r>
              <a:rPr lang="de-DE" sz="1200" dirty="0" smtClean="0"/>
              <a:t>od.</a:t>
            </a:r>
            <a:endParaRPr lang="de-DE" sz="1200" dirty="0"/>
          </a:p>
        </p:txBody>
      </p:sp>
      <p:sp>
        <p:nvSpPr>
          <p:cNvPr id="16" name="Inhaltsplatzhalter 4"/>
          <p:cNvSpPr>
            <a:spLocks noGrp="1"/>
          </p:cNvSpPr>
          <p:nvPr>
            <p:ph idx="1"/>
          </p:nvPr>
        </p:nvSpPr>
        <p:spPr>
          <a:xfrm>
            <a:off x="683568" y="4797152"/>
            <a:ext cx="8208912" cy="1872208"/>
          </a:xfrm>
        </p:spPr>
        <p:txBody>
          <a:bodyPr/>
          <a:lstStyle/>
          <a:p>
            <a:r>
              <a:rPr lang="en-US" sz="2000" b="0" dirty="0" smtClean="0"/>
              <a:t>The weighting function is the convolution of the pulse and the range gate window</a:t>
            </a:r>
          </a:p>
          <a:p>
            <a:r>
              <a:rPr lang="en-US" sz="2000" b="0" dirty="0" smtClean="0"/>
              <a:t>The weighting function is the same for all range gates</a:t>
            </a:r>
          </a:p>
          <a:p>
            <a:r>
              <a:rPr lang="en-US" sz="2000" b="0" dirty="0" smtClean="0"/>
              <a:t>The probe volume is defined by the weighting function</a:t>
            </a:r>
          </a:p>
          <a:p>
            <a:pPr marL="0" indent="0">
              <a:buNone/>
            </a:pPr>
            <a:endParaRPr lang="en-US" sz="2000" b="0" dirty="0" smtClean="0"/>
          </a:p>
          <a:p>
            <a:pPr marL="20638" indent="0">
              <a:buNone/>
            </a:pPr>
            <a:endParaRPr lang="en-US" sz="2000" b="0" dirty="0"/>
          </a:p>
          <a:p>
            <a:pPr marL="360363" indent="0">
              <a:buNone/>
            </a:pPr>
            <a:endParaRPr lang="en-US" sz="2000" b="0" dirty="0"/>
          </a:p>
          <a:p>
            <a:pPr marL="0" indent="0">
              <a:buNone/>
            </a:pPr>
            <a:endParaRPr lang="en-US" sz="2000" b="0" dirty="0" smtClean="0"/>
          </a:p>
        </p:txBody>
      </p:sp>
      <p:grpSp>
        <p:nvGrpSpPr>
          <p:cNvPr id="10" name="Gruppieren 9"/>
          <p:cNvGrpSpPr/>
          <p:nvPr/>
        </p:nvGrpSpPr>
        <p:grpSpPr>
          <a:xfrm>
            <a:off x="1187624" y="1231016"/>
            <a:ext cx="6843137" cy="3570051"/>
            <a:chOff x="1187624" y="1245140"/>
            <a:chExt cx="6843137" cy="3570051"/>
          </a:xfrm>
        </p:grpSpPr>
        <p:grpSp>
          <p:nvGrpSpPr>
            <p:cNvPr id="3" name="Gruppieren 2"/>
            <p:cNvGrpSpPr/>
            <p:nvPr/>
          </p:nvGrpSpPr>
          <p:grpSpPr>
            <a:xfrm>
              <a:off x="1187624" y="1245140"/>
              <a:ext cx="6843137" cy="3570051"/>
              <a:chOff x="1187624" y="1245140"/>
              <a:chExt cx="6843137" cy="3570051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25"/>
              <a:stretch/>
            </p:blipFill>
            <p:spPr bwMode="auto">
              <a:xfrm>
                <a:off x="1187624" y="1245140"/>
                <a:ext cx="6843137" cy="35700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8" name="Gruppieren 27"/>
              <p:cNvGrpSpPr/>
              <p:nvPr/>
            </p:nvGrpSpPr>
            <p:grpSpPr>
              <a:xfrm>
                <a:off x="2174085" y="2056525"/>
                <a:ext cx="4918195" cy="2452595"/>
                <a:chOff x="2174085" y="2056525"/>
                <a:chExt cx="4918195" cy="2452595"/>
              </a:xfrm>
            </p:grpSpPr>
            <p:grpSp>
              <p:nvGrpSpPr>
                <p:cNvPr id="14" name="Gruppieren 13"/>
                <p:cNvGrpSpPr/>
                <p:nvPr/>
              </p:nvGrpSpPr>
              <p:grpSpPr>
                <a:xfrm>
                  <a:off x="2987824" y="2060848"/>
                  <a:ext cx="4104456" cy="2448272"/>
                  <a:chOff x="2987824" y="2060848"/>
                  <a:chExt cx="4104456" cy="2448272"/>
                </a:xfrm>
              </p:grpSpPr>
              <p:grpSp>
                <p:nvGrpSpPr>
                  <p:cNvPr id="8" name="Gruppieren 7"/>
                  <p:cNvGrpSpPr/>
                  <p:nvPr/>
                </p:nvGrpSpPr>
                <p:grpSpPr>
                  <a:xfrm>
                    <a:off x="4681200" y="2060848"/>
                    <a:ext cx="2411080" cy="2448272"/>
                    <a:chOff x="4681200" y="2060848"/>
                    <a:chExt cx="2411080" cy="2448272"/>
                  </a:xfrm>
                </p:grpSpPr>
                <p:sp>
                  <p:nvSpPr>
                    <p:cNvPr id="7" name="Rechteck 6"/>
                    <p:cNvSpPr/>
                    <p:nvPr/>
                  </p:nvSpPr>
                  <p:spPr bwMode="auto">
                    <a:xfrm>
                      <a:off x="5692770" y="2852936"/>
                      <a:ext cx="751438" cy="6480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p:txBody>
                </p:sp>
                <p:cxnSp>
                  <p:nvCxnSpPr>
                    <p:cNvPr id="5" name="Gerade Verbindung mit Pfeil 4"/>
                    <p:cNvCxnSpPr/>
                    <p:nvPr/>
                  </p:nvCxnSpPr>
                  <p:spPr bwMode="auto">
                    <a:xfrm>
                      <a:off x="4681200" y="2060848"/>
                      <a:ext cx="2411080" cy="2448272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arrow"/>
                    </a:ln>
                    <a:effectLst/>
                  </p:spPr>
                </p:cxnSp>
              </p:grpSp>
              <p:cxnSp>
                <p:nvCxnSpPr>
                  <p:cNvPr id="11" name="Gerade Verbindung 10"/>
                  <p:cNvCxnSpPr/>
                  <p:nvPr/>
                </p:nvCxnSpPr>
                <p:spPr bwMode="auto">
                  <a:xfrm flipH="1">
                    <a:off x="2987824" y="2306056"/>
                    <a:ext cx="1944216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ysDot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pic>
              <p:nvPicPr>
                <p:cNvPr id="2053" name="Picture 5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74085" y="2056525"/>
                  <a:ext cx="813739" cy="49906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21" name="Gerade Verbindung 20"/>
                <p:cNvCxnSpPr/>
                <p:nvPr/>
              </p:nvCxnSpPr>
              <p:spPr bwMode="auto">
                <a:xfrm flipH="1">
                  <a:off x="2627784" y="2306056"/>
                  <a:ext cx="360040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Gerade Verbindung 29"/>
                <p:cNvCxnSpPr/>
                <p:nvPr/>
              </p:nvCxnSpPr>
              <p:spPr bwMode="auto">
                <a:xfrm flipV="1">
                  <a:off x="2627784" y="2306056"/>
                  <a:ext cx="0" cy="69089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" name="Gerade Verbindung 39"/>
                <p:cNvCxnSpPr/>
                <p:nvPr/>
              </p:nvCxnSpPr>
              <p:spPr bwMode="auto">
                <a:xfrm flipH="1">
                  <a:off x="2627784" y="2994310"/>
                  <a:ext cx="360040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" name="Textfeld 1"/>
              <p:cNvSpPr txBox="1"/>
              <p:nvPr/>
            </p:nvSpPr>
            <p:spPr>
              <a:xfrm>
                <a:off x="6253456" y="4365104"/>
                <a:ext cx="372218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tm</a:t>
                </a:r>
              </a:p>
            </p:txBody>
          </p:sp>
        </p:grpSp>
        <p:sp>
          <p:nvSpPr>
            <p:cNvPr id="6" name="Geschweifte Klammer links 5"/>
            <p:cNvSpPr/>
            <p:nvPr/>
          </p:nvSpPr>
          <p:spPr bwMode="auto">
            <a:xfrm rot="16200000">
              <a:off x="6319690" y="3889688"/>
              <a:ext cx="173784" cy="861525"/>
            </a:xfrm>
            <a:prstGeom prst="leftBrace">
              <a:avLst>
                <a:gd name="adj1" fmla="val 8333"/>
                <a:gd name="adj2" fmla="val 48871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547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de-DE" dirty="0"/>
          </a:p>
        </p:txBody>
      </p:sp>
      <p:sp>
        <p:nvSpPr>
          <p:cNvPr id="4" name="Inhaltsplatzhalter 4"/>
          <p:cNvSpPr>
            <a:spLocks noGrp="1"/>
          </p:cNvSpPr>
          <p:nvPr>
            <p:ph idx="1"/>
          </p:nvPr>
        </p:nvSpPr>
        <p:spPr>
          <a:xfrm>
            <a:off x="755576" y="1268760"/>
            <a:ext cx="8229600" cy="1646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0" dirty="0" smtClean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000" b="0" smtClean="0"/>
              <a:t>Continuous-wave and pulsed </a:t>
            </a:r>
            <a:r>
              <a:rPr lang="en-US" sz="2000" b="0" smtClean="0"/>
              <a:t>Lidar</a:t>
            </a:r>
            <a:endParaRPr lang="en-US" sz="2000" b="0" dirty="0" smtClean="0"/>
          </a:p>
          <a:p>
            <a:pPr>
              <a:lnSpc>
                <a:spcPct val="150000"/>
              </a:lnSpc>
            </a:pPr>
            <a:r>
              <a:rPr lang="en-US" sz="2000" b="0" dirty="0" smtClean="0"/>
              <a:t>Vertical profilers</a:t>
            </a:r>
          </a:p>
          <a:p>
            <a:pPr>
              <a:lnSpc>
                <a:spcPct val="150000"/>
              </a:lnSpc>
            </a:pPr>
            <a:r>
              <a:rPr lang="en-US" sz="2000" b="0" dirty="0" smtClean="0"/>
              <a:t>Advanced applications</a:t>
            </a:r>
          </a:p>
          <a:p>
            <a:pPr>
              <a:lnSpc>
                <a:spcPct val="150000"/>
              </a:lnSpc>
            </a:pPr>
            <a:r>
              <a:rPr lang="en-US" sz="2000" b="0" dirty="0" smtClean="0"/>
              <a:t>Summary</a:t>
            </a:r>
          </a:p>
          <a:p>
            <a:pPr>
              <a:lnSpc>
                <a:spcPct val="150000"/>
              </a:lnSpc>
            </a:pPr>
            <a:r>
              <a:rPr lang="en-US" sz="2000" b="0" dirty="0" smtClean="0"/>
              <a:t>Task</a:t>
            </a:r>
          </a:p>
          <a:p>
            <a:endParaRPr lang="en-US" sz="2000" b="0" dirty="0" smtClean="0"/>
          </a:p>
          <a:p>
            <a:endParaRPr lang="en-US" sz="2000" b="0" dirty="0" smtClean="0"/>
          </a:p>
        </p:txBody>
      </p:sp>
    </p:spTree>
    <p:extLst>
      <p:ext uri="{BB962C8B-B14F-4D97-AF65-F5344CB8AC3E}">
        <p14:creationId xmlns:p14="http://schemas.microsoft.com/office/powerpoint/2010/main" val="4154092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Peak detection in the spectra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b="0" smtClean="0"/>
                  <a:t>There is no unique Doppler frequency directly measured by a Lidar, but a spectrum representing the fluctuations within the probe volume</a:t>
                </a:r>
              </a:p>
              <a:p>
                <a:r>
                  <a:rPr lang="de-DE" sz="2000" b="0" smtClean="0"/>
                  <a:t>The line-of-sight </a:t>
                </a:r>
              </a:p>
              <a:p>
                <a:pPr marL="0" indent="0">
                  <a:buNone/>
                </a:pPr>
                <a:r>
                  <a:rPr lang="de-DE" sz="2000" b="0" smtClean="0"/>
                  <a:t>velocity is defined by </a:t>
                </a:r>
              </a:p>
              <a:p>
                <a:pPr marL="0" indent="0">
                  <a:buNone/>
                </a:pPr>
                <a:r>
                  <a:rPr lang="de-DE" sz="2000" b="0" smtClean="0"/>
                  <a:t>a so-called ‚peak </a:t>
                </a:r>
              </a:p>
              <a:p>
                <a:pPr marL="0" indent="0">
                  <a:buNone/>
                </a:pPr>
                <a:r>
                  <a:rPr lang="de-DE" sz="2000" b="0" smtClean="0"/>
                  <a:t>detection‘ algorithm</a:t>
                </a:r>
                <a:r>
                  <a:rPr lang="en-US" sz="2000" b="0" smtClean="0"/>
                  <a:t>, of</a:t>
                </a:r>
              </a:p>
              <a:p>
                <a:pPr marL="0" indent="0">
                  <a:buNone/>
                </a:pPr>
                <a:r>
                  <a:rPr lang="de-DE" sz="2000" b="0"/>
                  <a:t>w</a:t>
                </a:r>
                <a:r>
                  <a:rPr lang="de-DE" sz="2000" b="0" smtClean="0"/>
                  <a:t>hich the most common</a:t>
                </a:r>
              </a:p>
              <a:p>
                <a:pPr marL="0" indent="0">
                  <a:buNone/>
                </a:pPr>
                <a:r>
                  <a:rPr lang="de-DE" sz="2000" b="0"/>
                  <a:t>i</a:t>
                </a:r>
                <a:r>
                  <a:rPr lang="de-DE" sz="2000" b="0" smtClean="0"/>
                  <a:t>s the centroid method:</a:t>
                </a:r>
              </a:p>
              <a:p>
                <a:pPr marL="0" indent="0">
                  <a:buNone/>
                </a:pPr>
                <a:endParaRPr lang="de-DE" sz="2000" b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𝑝𝑒𝑎𝑘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de-DE" sz="2000" b="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de-DE" sz="20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de-DE" sz="20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de-DE" sz="20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nary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b="0" smtClean="0"/>
                  <a:t> 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856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42" y="1988840"/>
            <a:ext cx="5233899" cy="39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57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Peak detection in the spectra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sz="2000" b="0" smtClean="0"/>
                  <a:t>The spectra are normally only providing the power as a function of an amount of N bins (e.g. 256). The frequency bandwith and the laser wavelength define the wind speed magnitude of each bin:</a:t>
                </a:r>
              </a:p>
              <a:p>
                <a:pPr marL="0" indent="0">
                  <a:buNone/>
                </a:pPr>
                <a:endParaRPr lang="de-DE" sz="2000" b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𝑏𝑎𝑛𝑑𝑤𝑖𝑡h</m:t>
                        </m:r>
                      </m:num>
                      <m:den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𝑏𝑖𝑛𝑠</m:t>
                            </m:r>
                          </m:sub>
                        </m:sSub>
                      </m:den>
                    </m:f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b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𝐿𝑂𝑆</m:t>
                        </m:r>
                      </m:sub>
                    </m:sSub>
                    <m:r>
                      <a:rPr lang="de-DE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de-DE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b="0" smtClean="0"/>
                  <a:t> </a:t>
                </a:r>
                <a:endParaRPr lang="de-DE" sz="2000" b="0"/>
              </a:p>
              <a:p>
                <a:pPr marL="0" indent="0">
                  <a:buNone/>
                </a:pPr>
                <a:endParaRPr lang="de-DE" sz="2000" b="0"/>
              </a:p>
              <a:p>
                <a:pPr marL="0" indent="0">
                  <a:buNone/>
                </a:pPr>
                <a:r>
                  <a:rPr lang="de-DE" sz="2000" b="0" smtClean="0"/>
                  <a:t>The first bin corresponds</a:t>
                </a:r>
              </a:p>
              <a:p>
                <a:pPr marL="0" indent="0">
                  <a:buNone/>
                </a:pPr>
                <a:r>
                  <a:rPr lang="de-DE" sz="2000" b="0"/>
                  <a:t>t</a:t>
                </a:r>
                <a:r>
                  <a:rPr lang="de-DE" sz="2000" b="0" smtClean="0"/>
                  <a:t>o zero:</a:t>
                </a:r>
              </a:p>
              <a:p>
                <a:pPr marL="0" indent="0">
                  <a:buNone/>
                </a:pPr>
                <a:endParaRPr lang="de-DE" sz="2000" b="0" smtClean="0"/>
              </a:p>
              <a:p>
                <a:pPr marL="0" indent="0">
                  <a:buNone/>
                </a:pPr>
                <a:r>
                  <a:rPr lang="de-DE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𝐿𝑂𝑆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𝑏𝑖𝑛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−1)⋅</m:t>
                    </m:r>
                    <m:r>
                      <m:rPr>
                        <m:sty m:val="p"/>
                      </m:rPr>
                      <a:rPr lang="de-DE" sz="2000" b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e-DE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000" b="0" i="1">
                            <a:latin typeface="Cambria Math" panose="02040503050406030204" pitchFamily="18" charset="0"/>
                          </a:rPr>
                          <m:t>𝐿𝑂𝑆</m:t>
                        </m:r>
                      </m:sub>
                    </m:sSub>
                  </m:oMath>
                </a14:m>
                <a:endParaRPr lang="de-DE" sz="2000" b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b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e-DE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000" b="0" i="1">
                              <a:latin typeface="Cambria Math" panose="02040503050406030204" pitchFamily="18" charset="0"/>
                            </a:rPr>
                            <m:t>𝐿𝑂𝑆</m:t>
                          </m:r>
                        </m:sub>
                      </m:sSub>
                    </m:oMath>
                  </m:oMathPara>
                </a14:m>
                <a:endParaRPr lang="de-DE" sz="2000" b="0" smtClean="0"/>
              </a:p>
              <a:p>
                <a:pPr marL="0" indent="0">
                  <a:buNone/>
                </a:pPr>
                <a:endParaRPr lang="de-DE" sz="2000" b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5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42" y="1988840"/>
            <a:ext cx="5233899" cy="39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14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Carrier-to-Noise-Ratio </a:t>
            </a:r>
            <a:r>
              <a:rPr lang="en-US" dirty="0" smtClean="0"/>
              <a:t>(CNR)</a:t>
            </a:r>
            <a:endParaRPr lang="en-US" dirty="0"/>
          </a:p>
        </p:txBody>
      </p:sp>
      <p:grpSp>
        <p:nvGrpSpPr>
          <p:cNvPr id="26" name="Gruppieren 25"/>
          <p:cNvGrpSpPr/>
          <p:nvPr/>
        </p:nvGrpSpPr>
        <p:grpSpPr>
          <a:xfrm>
            <a:off x="539552" y="4019990"/>
            <a:ext cx="4519085" cy="2282850"/>
            <a:chOff x="1241047" y="1146150"/>
            <a:chExt cx="4519085" cy="2282850"/>
          </a:xfrm>
        </p:grpSpPr>
        <p:cxnSp>
          <p:nvCxnSpPr>
            <p:cNvPr id="17" name="Gerade Verbindung 16"/>
            <p:cNvCxnSpPr/>
            <p:nvPr/>
          </p:nvCxnSpPr>
          <p:spPr bwMode="auto">
            <a:xfrm>
              <a:off x="1691680" y="1268760"/>
              <a:ext cx="0" cy="21602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25" name="Gerade Verbindung 24"/>
            <p:cNvCxnSpPr/>
            <p:nvPr/>
          </p:nvCxnSpPr>
          <p:spPr bwMode="auto">
            <a:xfrm flipH="1" flipV="1">
              <a:off x="1475656" y="2996952"/>
              <a:ext cx="3384376" cy="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sp>
          <p:nvSpPr>
            <p:cNvPr id="20" name="Freihandform 19"/>
            <p:cNvSpPr/>
            <p:nvPr/>
          </p:nvSpPr>
          <p:spPr>
            <a:xfrm>
              <a:off x="2136712" y="1205881"/>
              <a:ext cx="2062263" cy="1585625"/>
            </a:xfrm>
            <a:custGeom>
              <a:avLst/>
              <a:gdLst>
                <a:gd name="connsiteX0" fmla="*/ 0 w 2062263"/>
                <a:gd name="connsiteY0" fmla="*/ 642062 h 885253"/>
                <a:gd name="connsiteX1" fmla="*/ 116732 w 2062263"/>
                <a:gd name="connsiteY1" fmla="*/ 389143 h 885253"/>
                <a:gd name="connsiteX2" fmla="*/ 282102 w 2062263"/>
                <a:gd name="connsiteY2" fmla="*/ 817160 h 885253"/>
                <a:gd name="connsiteX3" fmla="*/ 389106 w 2062263"/>
                <a:gd name="connsiteY3" fmla="*/ 505874 h 885253"/>
                <a:gd name="connsiteX4" fmla="*/ 496110 w 2062263"/>
                <a:gd name="connsiteY4" fmla="*/ 690700 h 885253"/>
                <a:gd name="connsiteX5" fmla="*/ 710119 w 2062263"/>
                <a:gd name="connsiteY5" fmla="*/ 340504 h 885253"/>
                <a:gd name="connsiteX6" fmla="*/ 807395 w 2062263"/>
                <a:gd name="connsiteY6" fmla="*/ 535057 h 885253"/>
                <a:gd name="connsiteX7" fmla="*/ 894944 w 2062263"/>
                <a:gd name="connsiteY7" fmla="*/ 36 h 885253"/>
                <a:gd name="connsiteX8" fmla="*/ 992221 w 2062263"/>
                <a:gd name="connsiteY8" fmla="*/ 564240 h 885253"/>
                <a:gd name="connsiteX9" fmla="*/ 1108953 w 2062263"/>
                <a:gd name="connsiteY9" fmla="*/ 359960 h 885253"/>
                <a:gd name="connsiteX10" fmla="*/ 1322961 w 2062263"/>
                <a:gd name="connsiteY10" fmla="*/ 719883 h 885253"/>
                <a:gd name="connsiteX11" fmla="*/ 1556425 w 2062263"/>
                <a:gd name="connsiteY11" fmla="*/ 457236 h 885253"/>
                <a:gd name="connsiteX12" fmla="*/ 1721795 w 2062263"/>
                <a:gd name="connsiteY12" fmla="*/ 729611 h 885253"/>
                <a:gd name="connsiteX13" fmla="*/ 1867710 w 2062263"/>
                <a:gd name="connsiteY13" fmla="*/ 622606 h 885253"/>
                <a:gd name="connsiteX14" fmla="*/ 1994170 w 2062263"/>
                <a:gd name="connsiteY14" fmla="*/ 749066 h 885253"/>
                <a:gd name="connsiteX15" fmla="*/ 2062263 w 2062263"/>
                <a:gd name="connsiteY15" fmla="*/ 885253 h 885253"/>
                <a:gd name="connsiteX0" fmla="*/ 0 w 2062263"/>
                <a:gd name="connsiteY0" fmla="*/ 1099246 h 1342437"/>
                <a:gd name="connsiteX1" fmla="*/ 116732 w 2062263"/>
                <a:gd name="connsiteY1" fmla="*/ 846327 h 1342437"/>
                <a:gd name="connsiteX2" fmla="*/ 282102 w 2062263"/>
                <a:gd name="connsiteY2" fmla="*/ 1274344 h 1342437"/>
                <a:gd name="connsiteX3" fmla="*/ 389106 w 2062263"/>
                <a:gd name="connsiteY3" fmla="*/ 963058 h 1342437"/>
                <a:gd name="connsiteX4" fmla="*/ 496110 w 2062263"/>
                <a:gd name="connsiteY4" fmla="*/ 1147884 h 1342437"/>
                <a:gd name="connsiteX5" fmla="*/ 710119 w 2062263"/>
                <a:gd name="connsiteY5" fmla="*/ 797688 h 1342437"/>
                <a:gd name="connsiteX6" fmla="*/ 807395 w 2062263"/>
                <a:gd name="connsiteY6" fmla="*/ 992241 h 1342437"/>
                <a:gd name="connsiteX7" fmla="*/ 875489 w 2062263"/>
                <a:gd name="connsiteY7" fmla="*/ 20 h 1342437"/>
                <a:gd name="connsiteX8" fmla="*/ 992221 w 2062263"/>
                <a:gd name="connsiteY8" fmla="*/ 1021424 h 1342437"/>
                <a:gd name="connsiteX9" fmla="*/ 1108953 w 2062263"/>
                <a:gd name="connsiteY9" fmla="*/ 817144 h 1342437"/>
                <a:gd name="connsiteX10" fmla="*/ 1322961 w 2062263"/>
                <a:gd name="connsiteY10" fmla="*/ 1177067 h 1342437"/>
                <a:gd name="connsiteX11" fmla="*/ 1556425 w 2062263"/>
                <a:gd name="connsiteY11" fmla="*/ 914420 h 1342437"/>
                <a:gd name="connsiteX12" fmla="*/ 1721795 w 2062263"/>
                <a:gd name="connsiteY12" fmla="*/ 1186795 h 1342437"/>
                <a:gd name="connsiteX13" fmla="*/ 1867710 w 2062263"/>
                <a:gd name="connsiteY13" fmla="*/ 1079790 h 1342437"/>
                <a:gd name="connsiteX14" fmla="*/ 1994170 w 2062263"/>
                <a:gd name="connsiteY14" fmla="*/ 1206250 h 1342437"/>
                <a:gd name="connsiteX15" fmla="*/ 2062263 w 2062263"/>
                <a:gd name="connsiteY15" fmla="*/ 1342437 h 1342437"/>
                <a:gd name="connsiteX0" fmla="*/ 0 w 2062263"/>
                <a:gd name="connsiteY0" fmla="*/ 1342434 h 1585625"/>
                <a:gd name="connsiteX1" fmla="*/ 116732 w 2062263"/>
                <a:gd name="connsiteY1" fmla="*/ 1089515 h 1585625"/>
                <a:gd name="connsiteX2" fmla="*/ 282102 w 2062263"/>
                <a:gd name="connsiteY2" fmla="*/ 1517532 h 1585625"/>
                <a:gd name="connsiteX3" fmla="*/ 389106 w 2062263"/>
                <a:gd name="connsiteY3" fmla="*/ 1206246 h 1585625"/>
                <a:gd name="connsiteX4" fmla="*/ 496110 w 2062263"/>
                <a:gd name="connsiteY4" fmla="*/ 1391072 h 1585625"/>
                <a:gd name="connsiteX5" fmla="*/ 710119 w 2062263"/>
                <a:gd name="connsiteY5" fmla="*/ 1040876 h 1585625"/>
                <a:gd name="connsiteX6" fmla="*/ 807395 w 2062263"/>
                <a:gd name="connsiteY6" fmla="*/ 1235429 h 1585625"/>
                <a:gd name="connsiteX7" fmla="*/ 875489 w 2062263"/>
                <a:gd name="connsiteY7" fmla="*/ 16 h 1585625"/>
                <a:gd name="connsiteX8" fmla="*/ 992221 w 2062263"/>
                <a:gd name="connsiteY8" fmla="*/ 1264612 h 1585625"/>
                <a:gd name="connsiteX9" fmla="*/ 1108953 w 2062263"/>
                <a:gd name="connsiteY9" fmla="*/ 1060332 h 1585625"/>
                <a:gd name="connsiteX10" fmla="*/ 1322961 w 2062263"/>
                <a:gd name="connsiteY10" fmla="*/ 1420255 h 1585625"/>
                <a:gd name="connsiteX11" fmla="*/ 1556425 w 2062263"/>
                <a:gd name="connsiteY11" fmla="*/ 1157608 h 1585625"/>
                <a:gd name="connsiteX12" fmla="*/ 1721795 w 2062263"/>
                <a:gd name="connsiteY12" fmla="*/ 1429983 h 1585625"/>
                <a:gd name="connsiteX13" fmla="*/ 1867710 w 2062263"/>
                <a:gd name="connsiteY13" fmla="*/ 1322978 h 1585625"/>
                <a:gd name="connsiteX14" fmla="*/ 1994170 w 2062263"/>
                <a:gd name="connsiteY14" fmla="*/ 1449438 h 1585625"/>
                <a:gd name="connsiteX15" fmla="*/ 2062263 w 2062263"/>
                <a:gd name="connsiteY15" fmla="*/ 1585625 h 158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62263" h="1585625">
                  <a:moveTo>
                    <a:pt x="0" y="1342434"/>
                  </a:moveTo>
                  <a:cubicBezTo>
                    <a:pt x="34857" y="1201383"/>
                    <a:pt x="69715" y="1060332"/>
                    <a:pt x="116732" y="1089515"/>
                  </a:cubicBezTo>
                  <a:cubicBezTo>
                    <a:pt x="163749" y="1118698"/>
                    <a:pt x="236706" y="1498077"/>
                    <a:pt x="282102" y="1517532"/>
                  </a:cubicBezTo>
                  <a:cubicBezTo>
                    <a:pt x="327498" y="1536987"/>
                    <a:pt x="353438" y="1227323"/>
                    <a:pt x="389106" y="1206246"/>
                  </a:cubicBezTo>
                  <a:cubicBezTo>
                    <a:pt x="424774" y="1185169"/>
                    <a:pt x="442608" y="1418634"/>
                    <a:pt x="496110" y="1391072"/>
                  </a:cubicBezTo>
                  <a:cubicBezTo>
                    <a:pt x="549612" y="1363510"/>
                    <a:pt x="658238" y="1066816"/>
                    <a:pt x="710119" y="1040876"/>
                  </a:cubicBezTo>
                  <a:cubicBezTo>
                    <a:pt x="762000" y="1014936"/>
                    <a:pt x="779833" y="1408906"/>
                    <a:pt x="807395" y="1235429"/>
                  </a:cubicBezTo>
                  <a:cubicBezTo>
                    <a:pt x="834957" y="1061952"/>
                    <a:pt x="844685" y="-4848"/>
                    <a:pt x="875489" y="16"/>
                  </a:cubicBezTo>
                  <a:cubicBezTo>
                    <a:pt x="906293" y="4880"/>
                    <a:pt x="953310" y="1087893"/>
                    <a:pt x="992221" y="1264612"/>
                  </a:cubicBezTo>
                  <a:cubicBezTo>
                    <a:pt x="1031132" y="1441331"/>
                    <a:pt x="1053830" y="1034392"/>
                    <a:pt x="1108953" y="1060332"/>
                  </a:cubicBezTo>
                  <a:cubicBezTo>
                    <a:pt x="1164076" y="1086272"/>
                    <a:pt x="1248382" y="1404042"/>
                    <a:pt x="1322961" y="1420255"/>
                  </a:cubicBezTo>
                  <a:cubicBezTo>
                    <a:pt x="1397540" y="1436468"/>
                    <a:pt x="1489953" y="1155987"/>
                    <a:pt x="1556425" y="1157608"/>
                  </a:cubicBezTo>
                  <a:cubicBezTo>
                    <a:pt x="1622897" y="1159229"/>
                    <a:pt x="1669914" y="1402421"/>
                    <a:pt x="1721795" y="1429983"/>
                  </a:cubicBezTo>
                  <a:cubicBezTo>
                    <a:pt x="1773676" y="1457545"/>
                    <a:pt x="1822314" y="1319736"/>
                    <a:pt x="1867710" y="1322978"/>
                  </a:cubicBezTo>
                  <a:cubicBezTo>
                    <a:pt x="1913106" y="1326220"/>
                    <a:pt x="1961745" y="1405664"/>
                    <a:pt x="1994170" y="1449438"/>
                  </a:cubicBezTo>
                  <a:cubicBezTo>
                    <a:pt x="2026596" y="1493213"/>
                    <a:pt x="2044429" y="1539419"/>
                    <a:pt x="2062263" y="1585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959932" y="3059668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frequency</a:t>
              </a:r>
            </a:p>
          </p:txBody>
        </p:sp>
        <p:sp>
          <p:nvSpPr>
            <p:cNvPr id="29" name="Textfeld 28"/>
            <p:cNvSpPr txBox="1"/>
            <p:nvPr/>
          </p:nvSpPr>
          <p:spPr>
            <a:xfrm rot="16200000">
              <a:off x="497072" y="1890125"/>
              <a:ext cx="185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Power spectru</a:t>
              </a:r>
              <a:r>
                <a:rPr lang="en-US" dirty="0"/>
                <a:t>m</a:t>
              </a:r>
              <a:endParaRPr lang="en-US" dirty="0" smtClean="0"/>
            </a:p>
          </p:txBody>
        </p:sp>
      </p:grpSp>
      <p:grpSp>
        <p:nvGrpSpPr>
          <p:cNvPr id="2054" name="Gruppieren 2053"/>
          <p:cNvGrpSpPr/>
          <p:nvPr/>
        </p:nvGrpSpPr>
        <p:grpSpPr>
          <a:xfrm>
            <a:off x="4572000" y="4019990"/>
            <a:ext cx="4473788" cy="2289330"/>
            <a:chOff x="4994756" y="4019990"/>
            <a:chExt cx="4473788" cy="2289330"/>
          </a:xfrm>
        </p:grpSpPr>
        <p:grpSp>
          <p:nvGrpSpPr>
            <p:cNvPr id="24" name="Gruppieren 23"/>
            <p:cNvGrpSpPr/>
            <p:nvPr/>
          </p:nvGrpSpPr>
          <p:grpSpPr>
            <a:xfrm>
              <a:off x="4994756" y="4019990"/>
              <a:ext cx="4473788" cy="2289330"/>
              <a:chOff x="1283096" y="1146150"/>
              <a:chExt cx="4473788" cy="2289330"/>
            </a:xfrm>
          </p:grpSpPr>
          <p:grpSp>
            <p:nvGrpSpPr>
              <p:cNvPr id="23" name="Gruppieren 22"/>
              <p:cNvGrpSpPr/>
              <p:nvPr/>
            </p:nvGrpSpPr>
            <p:grpSpPr>
              <a:xfrm>
                <a:off x="2126984" y="1195865"/>
                <a:ext cx="2016334" cy="1780759"/>
                <a:chOff x="2285856" y="1349137"/>
                <a:chExt cx="2016334" cy="1780759"/>
              </a:xfrm>
            </p:grpSpPr>
            <p:sp>
              <p:nvSpPr>
                <p:cNvPr id="33" name="Freihandform 32"/>
                <p:cNvSpPr/>
                <p:nvPr/>
              </p:nvSpPr>
              <p:spPr>
                <a:xfrm>
                  <a:off x="2285856" y="2407544"/>
                  <a:ext cx="2016334" cy="722352"/>
                </a:xfrm>
                <a:custGeom>
                  <a:avLst/>
                  <a:gdLst>
                    <a:gd name="connsiteX0" fmla="*/ 0 w 2062263"/>
                    <a:gd name="connsiteY0" fmla="*/ 642062 h 885253"/>
                    <a:gd name="connsiteX1" fmla="*/ 116732 w 2062263"/>
                    <a:gd name="connsiteY1" fmla="*/ 389143 h 885253"/>
                    <a:gd name="connsiteX2" fmla="*/ 282102 w 2062263"/>
                    <a:gd name="connsiteY2" fmla="*/ 817160 h 885253"/>
                    <a:gd name="connsiteX3" fmla="*/ 389106 w 2062263"/>
                    <a:gd name="connsiteY3" fmla="*/ 505874 h 885253"/>
                    <a:gd name="connsiteX4" fmla="*/ 496110 w 2062263"/>
                    <a:gd name="connsiteY4" fmla="*/ 690700 h 885253"/>
                    <a:gd name="connsiteX5" fmla="*/ 710119 w 2062263"/>
                    <a:gd name="connsiteY5" fmla="*/ 340504 h 885253"/>
                    <a:gd name="connsiteX6" fmla="*/ 807395 w 2062263"/>
                    <a:gd name="connsiteY6" fmla="*/ 535057 h 885253"/>
                    <a:gd name="connsiteX7" fmla="*/ 894944 w 2062263"/>
                    <a:gd name="connsiteY7" fmla="*/ 36 h 885253"/>
                    <a:gd name="connsiteX8" fmla="*/ 992221 w 2062263"/>
                    <a:gd name="connsiteY8" fmla="*/ 564240 h 885253"/>
                    <a:gd name="connsiteX9" fmla="*/ 1108953 w 2062263"/>
                    <a:gd name="connsiteY9" fmla="*/ 359960 h 885253"/>
                    <a:gd name="connsiteX10" fmla="*/ 1322961 w 2062263"/>
                    <a:gd name="connsiteY10" fmla="*/ 719883 h 885253"/>
                    <a:gd name="connsiteX11" fmla="*/ 1556425 w 2062263"/>
                    <a:gd name="connsiteY11" fmla="*/ 457236 h 885253"/>
                    <a:gd name="connsiteX12" fmla="*/ 1721795 w 2062263"/>
                    <a:gd name="connsiteY12" fmla="*/ 729611 h 885253"/>
                    <a:gd name="connsiteX13" fmla="*/ 1867710 w 2062263"/>
                    <a:gd name="connsiteY13" fmla="*/ 622606 h 885253"/>
                    <a:gd name="connsiteX14" fmla="*/ 1994170 w 2062263"/>
                    <a:gd name="connsiteY14" fmla="*/ 749066 h 885253"/>
                    <a:gd name="connsiteX15" fmla="*/ 2062263 w 2062263"/>
                    <a:gd name="connsiteY15" fmla="*/ 885253 h 885253"/>
                    <a:gd name="connsiteX0" fmla="*/ 0 w 2062263"/>
                    <a:gd name="connsiteY0" fmla="*/ 1099246 h 1342437"/>
                    <a:gd name="connsiteX1" fmla="*/ 116732 w 2062263"/>
                    <a:gd name="connsiteY1" fmla="*/ 846327 h 1342437"/>
                    <a:gd name="connsiteX2" fmla="*/ 282102 w 2062263"/>
                    <a:gd name="connsiteY2" fmla="*/ 1274344 h 1342437"/>
                    <a:gd name="connsiteX3" fmla="*/ 389106 w 2062263"/>
                    <a:gd name="connsiteY3" fmla="*/ 963058 h 1342437"/>
                    <a:gd name="connsiteX4" fmla="*/ 496110 w 2062263"/>
                    <a:gd name="connsiteY4" fmla="*/ 1147884 h 1342437"/>
                    <a:gd name="connsiteX5" fmla="*/ 710119 w 2062263"/>
                    <a:gd name="connsiteY5" fmla="*/ 797688 h 1342437"/>
                    <a:gd name="connsiteX6" fmla="*/ 807395 w 2062263"/>
                    <a:gd name="connsiteY6" fmla="*/ 992241 h 1342437"/>
                    <a:gd name="connsiteX7" fmla="*/ 875489 w 2062263"/>
                    <a:gd name="connsiteY7" fmla="*/ 20 h 1342437"/>
                    <a:gd name="connsiteX8" fmla="*/ 992221 w 2062263"/>
                    <a:gd name="connsiteY8" fmla="*/ 1021424 h 1342437"/>
                    <a:gd name="connsiteX9" fmla="*/ 1108953 w 2062263"/>
                    <a:gd name="connsiteY9" fmla="*/ 817144 h 1342437"/>
                    <a:gd name="connsiteX10" fmla="*/ 1322961 w 2062263"/>
                    <a:gd name="connsiteY10" fmla="*/ 1177067 h 1342437"/>
                    <a:gd name="connsiteX11" fmla="*/ 1556425 w 2062263"/>
                    <a:gd name="connsiteY11" fmla="*/ 914420 h 1342437"/>
                    <a:gd name="connsiteX12" fmla="*/ 1721795 w 2062263"/>
                    <a:gd name="connsiteY12" fmla="*/ 1186795 h 1342437"/>
                    <a:gd name="connsiteX13" fmla="*/ 1867710 w 2062263"/>
                    <a:gd name="connsiteY13" fmla="*/ 1079790 h 1342437"/>
                    <a:gd name="connsiteX14" fmla="*/ 1994170 w 2062263"/>
                    <a:gd name="connsiteY14" fmla="*/ 1206250 h 1342437"/>
                    <a:gd name="connsiteX15" fmla="*/ 2062263 w 2062263"/>
                    <a:gd name="connsiteY15" fmla="*/ 1342437 h 1342437"/>
                    <a:gd name="connsiteX0" fmla="*/ 0 w 2062263"/>
                    <a:gd name="connsiteY0" fmla="*/ 1342434 h 1585625"/>
                    <a:gd name="connsiteX1" fmla="*/ 116732 w 2062263"/>
                    <a:gd name="connsiteY1" fmla="*/ 1089515 h 1585625"/>
                    <a:gd name="connsiteX2" fmla="*/ 282102 w 2062263"/>
                    <a:gd name="connsiteY2" fmla="*/ 1517532 h 1585625"/>
                    <a:gd name="connsiteX3" fmla="*/ 389106 w 2062263"/>
                    <a:gd name="connsiteY3" fmla="*/ 1206246 h 1585625"/>
                    <a:gd name="connsiteX4" fmla="*/ 496110 w 2062263"/>
                    <a:gd name="connsiteY4" fmla="*/ 1391072 h 1585625"/>
                    <a:gd name="connsiteX5" fmla="*/ 710119 w 2062263"/>
                    <a:gd name="connsiteY5" fmla="*/ 1040876 h 1585625"/>
                    <a:gd name="connsiteX6" fmla="*/ 807395 w 2062263"/>
                    <a:gd name="connsiteY6" fmla="*/ 1235429 h 1585625"/>
                    <a:gd name="connsiteX7" fmla="*/ 875489 w 2062263"/>
                    <a:gd name="connsiteY7" fmla="*/ 16 h 1585625"/>
                    <a:gd name="connsiteX8" fmla="*/ 992221 w 2062263"/>
                    <a:gd name="connsiteY8" fmla="*/ 1264612 h 1585625"/>
                    <a:gd name="connsiteX9" fmla="*/ 1108953 w 2062263"/>
                    <a:gd name="connsiteY9" fmla="*/ 1060332 h 1585625"/>
                    <a:gd name="connsiteX10" fmla="*/ 1322961 w 2062263"/>
                    <a:gd name="connsiteY10" fmla="*/ 1420255 h 1585625"/>
                    <a:gd name="connsiteX11" fmla="*/ 1556425 w 2062263"/>
                    <a:gd name="connsiteY11" fmla="*/ 1157608 h 1585625"/>
                    <a:gd name="connsiteX12" fmla="*/ 1721795 w 2062263"/>
                    <a:gd name="connsiteY12" fmla="*/ 1429983 h 1585625"/>
                    <a:gd name="connsiteX13" fmla="*/ 1867710 w 2062263"/>
                    <a:gd name="connsiteY13" fmla="*/ 1322978 h 1585625"/>
                    <a:gd name="connsiteX14" fmla="*/ 1994170 w 2062263"/>
                    <a:gd name="connsiteY14" fmla="*/ 1449438 h 1585625"/>
                    <a:gd name="connsiteX15" fmla="*/ 2062263 w 2062263"/>
                    <a:gd name="connsiteY15" fmla="*/ 1585625 h 1585625"/>
                    <a:gd name="connsiteX0" fmla="*/ 0 w 2062263"/>
                    <a:gd name="connsiteY0" fmla="*/ 304064 h 547255"/>
                    <a:gd name="connsiteX1" fmla="*/ 116732 w 2062263"/>
                    <a:gd name="connsiteY1" fmla="*/ 51145 h 547255"/>
                    <a:gd name="connsiteX2" fmla="*/ 282102 w 2062263"/>
                    <a:gd name="connsiteY2" fmla="*/ 479162 h 547255"/>
                    <a:gd name="connsiteX3" fmla="*/ 389106 w 2062263"/>
                    <a:gd name="connsiteY3" fmla="*/ 167876 h 547255"/>
                    <a:gd name="connsiteX4" fmla="*/ 496110 w 2062263"/>
                    <a:gd name="connsiteY4" fmla="*/ 352702 h 547255"/>
                    <a:gd name="connsiteX5" fmla="*/ 710119 w 2062263"/>
                    <a:gd name="connsiteY5" fmla="*/ 2506 h 547255"/>
                    <a:gd name="connsiteX6" fmla="*/ 807395 w 2062263"/>
                    <a:gd name="connsiteY6" fmla="*/ 197059 h 547255"/>
                    <a:gd name="connsiteX7" fmla="*/ 992221 w 2062263"/>
                    <a:gd name="connsiteY7" fmla="*/ 226242 h 547255"/>
                    <a:gd name="connsiteX8" fmla="*/ 1108953 w 2062263"/>
                    <a:gd name="connsiteY8" fmla="*/ 21962 h 547255"/>
                    <a:gd name="connsiteX9" fmla="*/ 1322961 w 2062263"/>
                    <a:gd name="connsiteY9" fmla="*/ 381885 h 547255"/>
                    <a:gd name="connsiteX10" fmla="*/ 1556425 w 2062263"/>
                    <a:gd name="connsiteY10" fmla="*/ 119238 h 547255"/>
                    <a:gd name="connsiteX11" fmla="*/ 1721795 w 2062263"/>
                    <a:gd name="connsiteY11" fmla="*/ 391613 h 547255"/>
                    <a:gd name="connsiteX12" fmla="*/ 1867710 w 2062263"/>
                    <a:gd name="connsiteY12" fmla="*/ 284608 h 547255"/>
                    <a:gd name="connsiteX13" fmla="*/ 1994170 w 2062263"/>
                    <a:gd name="connsiteY13" fmla="*/ 411068 h 547255"/>
                    <a:gd name="connsiteX14" fmla="*/ 2062263 w 2062263"/>
                    <a:gd name="connsiteY14" fmla="*/ 547255 h 547255"/>
                    <a:gd name="connsiteX0" fmla="*/ 0 w 2062263"/>
                    <a:gd name="connsiteY0" fmla="*/ 304064 h 547255"/>
                    <a:gd name="connsiteX1" fmla="*/ 116732 w 2062263"/>
                    <a:gd name="connsiteY1" fmla="*/ 51145 h 547255"/>
                    <a:gd name="connsiteX2" fmla="*/ 282102 w 2062263"/>
                    <a:gd name="connsiteY2" fmla="*/ 479162 h 547255"/>
                    <a:gd name="connsiteX3" fmla="*/ 389106 w 2062263"/>
                    <a:gd name="connsiteY3" fmla="*/ 167876 h 547255"/>
                    <a:gd name="connsiteX4" fmla="*/ 496110 w 2062263"/>
                    <a:gd name="connsiteY4" fmla="*/ 352702 h 547255"/>
                    <a:gd name="connsiteX5" fmla="*/ 710119 w 2062263"/>
                    <a:gd name="connsiteY5" fmla="*/ 2506 h 547255"/>
                    <a:gd name="connsiteX6" fmla="*/ 807395 w 2062263"/>
                    <a:gd name="connsiteY6" fmla="*/ 197059 h 547255"/>
                    <a:gd name="connsiteX7" fmla="*/ 992221 w 2062263"/>
                    <a:gd name="connsiteY7" fmla="*/ 226242 h 547255"/>
                    <a:gd name="connsiteX8" fmla="*/ 1108953 w 2062263"/>
                    <a:gd name="connsiteY8" fmla="*/ 21962 h 547255"/>
                    <a:gd name="connsiteX9" fmla="*/ 1322961 w 2062263"/>
                    <a:gd name="connsiteY9" fmla="*/ 381885 h 547255"/>
                    <a:gd name="connsiteX10" fmla="*/ 1556425 w 2062263"/>
                    <a:gd name="connsiteY10" fmla="*/ 119238 h 547255"/>
                    <a:gd name="connsiteX11" fmla="*/ 1721795 w 2062263"/>
                    <a:gd name="connsiteY11" fmla="*/ 391613 h 547255"/>
                    <a:gd name="connsiteX12" fmla="*/ 1867710 w 2062263"/>
                    <a:gd name="connsiteY12" fmla="*/ 284608 h 547255"/>
                    <a:gd name="connsiteX13" fmla="*/ 1994170 w 2062263"/>
                    <a:gd name="connsiteY13" fmla="*/ 411068 h 547255"/>
                    <a:gd name="connsiteX14" fmla="*/ 2062263 w 2062263"/>
                    <a:gd name="connsiteY14" fmla="*/ 547255 h 547255"/>
                    <a:gd name="connsiteX15" fmla="*/ 0 w 2062263"/>
                    <a:gd name="connsiteY15" fmla="*/ 304064 h 547255"/>
                    <a:gd name="connsiteX0" fmla="*/ 0 w 2189994"/>
                    <a:gd name="connsiteY0" fmla="*/ 304064 h 548563"/>
                    <a:gd name="connsiteX1" fmla="*/ 116732 w 2189994"/>
                    <a:gd name="connsiteY1" fmla="*/ 51145 h 548563"/>
                    <a:gd name="connsiteX2" fmla="*/ 282102 w 2189994"/>
                    <a:gd name="connsiteY2" fmla="*/ 479162 h 548563"/>
                    <a:gd name="connsiteX3" fmla="*/ 389106 w 2189994"/>
                    <a:gd name="connsiteY3" fmla="*/ 167876 h 548563"/>
                    <a:gd name="connsiteX4" fmla="*/ 496110 w 2189994"/>
                    <a:gd name="connsiteY4" fmla="*/ 352702 h 548563"/>
                    <a:gd name="connsiteX5" fmla="*/ 710119 w 2189994"/>
                    <a:gd name="connsiteY5" fmla="*/ 2506 h 548563"/>
                    <a:gd name="connsiteX6" fmla="*/ 807395 w 2189994"/>
                    <a:gd name="connsiteY6" fmla="*/ 197059 h 548563"/>
                    <a:gd name="connsiteX7" fmla="*/ 992221 w 2189994"/>
                    <a:gd name="connsiteY7" fmla="*/ 226242 h 548563"/>
                    <a:gd name="connsiteX8" fmla="*/ 1108953 w 2189994"/>
                    <a:gd name="connsiteY8" fmla="*/ 21962 h 548563"/>
                    <a:gd name="connsiteX9" fmla="*/ 1322961 w 2189994"/>
                    <a:gd name="connsiteY9" fmla="*/ 381885 h 548563"/>
                    <a:gd name="connsiteX10" fmla="*/ 1556425 w 2189994"/>
                    <a:gd name="connsiteY10" fmla="*/ 119238 h 548563"/>
                    <a:gd name="connsiteX11" fmla="*/ 1721795 w 2189994"/>
                    <a:gd name="connsiteY11" fmla="*/ 391613 h 548563"/>
                    <a:gd name="connsiteX12" fmla="*/ 1867710 w 2189994"/>
                    <a:gd name="connsiteY12" fmla="*/ 284608 h 548563"/>
                    <a:gd name="connsiteX13" fmla="*/ 1994170 w 2189994"/>
                    <a:gd name="connsiteY13" fmla="*/ 411068 h 548563"/>
                    <a:gd name="connsiteX14" fmla="*/ 2062263 w 2189994"/>
                    <a:gd name="connsiteY14" fmla="*/ 547255 h 548563"/>
                    <a:gd name="connsiteX15" fmla="*/ 139985 w 2189994"/>
                    <a:gd name="connsiteY15" fmla="*/ 325268 h 548563"/>
                    <a:gd name="connsiteX16" fmla="*/ 0 w 2189994"/>
                    <a:gd name="connsiteY16" fmla="*/ 304064 h 548563"/>
                    <a:gd name="connsiteX0" fmla="*/ 0 w 2189994"/>
                    <a:gd name="connsiteY0" fmla="*/ 304064 h 675463"/>
                    <a:gd name="connsiteX1" fmla="*/ 116732 w 2189994"/>
                    <a:gd name="connsiteY1" fmla="*/ 51145 h 675463"/>
                    <a:gd name="connsiteX2" fmla="*/ 282102 w 2189994"/>
                    <a:gd name="connsiteY2" fmla="*/ 479162 h 675463"/>
                    <a:gd name="connsiteX3" fmla="*/ 389106 w 2189994"/>
                    <a:gd name="connsiteY3" fmla="*/ 167876 h 675463"/>
                    <a:gd name="connsiteX4" fmla="*/ 496110 w 2189994"/>
                    <a:gd name="connsiteY4" fmla="*/ 352702 h 675463"/>
                    <a:gd name="connsiteX5" fmla="*/ 710119 w 2189994"/>
                    <a:gd name="connsiteY5" fmla="*/ 2506 h 675463"/>
                    <a:gd name="connsiteX6" fmla="*/ 807395 w 2189994"/>
                    <a:gd name="connsiteY6" fmla="*/ 197059 h 675463"/>
                    <a:gd name="connsiteX7" fmla="*/ 992221 w 2189994"/>
                    <a:gd name="connsiteY7" fmla="*/ 226242 h 675463"/>
                    <a:gd name="connsiteX8" fmla="*/ 1108953 w 2189994"/>
                    <a:gd name="connsiteY8" fmla="*/ 21962 h 675463"/>
                    <a:gd name="connsiteX9" fmla="*/ 1322961 w 2189994"/>
                    <a:gd name="connsiteY9" fmla="*/ 381885 h 675463"/>
                    <a:gd name="connsiteX10" fmla="*/ 1556425 w 2189994"/>
                    <a:gd name="connsiteY10" fmla="*/ 119238 h 675463"/>
                    <a:gd name="connsiteX11" fmla="*/ 1721795 w 2189994"/>
                    <a:gd name="connsiteY11" fmla="*/ 391613 h 675463"/>
                    <a:gd name="connsiteX12" fmla="*/ 1867710 w 2189994"/>
                    <a:gd name="connsiteY12" fmla="*/ 284608 h 675463"/>
                    <a:gd name="connsiteX13" fmla="*/ 1994170 w 2189994"/>
                    <a:gd name="connsiteY13" fmla="*/ 411068 h 675463"/>
                    <a:gd name="connsiteX14" fmla="*/ 2062263 w 2189994"/>
                    <a:gd name="connsiteY14" fmla="*/ 547255 h 675463"/>
                    <a:gd name="connsiteX15" fmla="*/ 23253 w 2189994"/>
                    <a:gd name="connsiteY15" fmla="*/ 675463 h 675463"/>
                    <a:gd name="connsiteX16" fmla="*/ 0 w 2189994"/>
                    <a:gd name="connsiteY16" fmla="*/ 304064 h 675463"/>
                    <a:gd name="connsiteX0" fmla="*/ 35113 w 2225107"/>
                    <a:gd name="connsiteY0" fmla="*/ 304064 h 675463"/>
                    <a:gd name="connsiteX1" fmla="*/ 151845 w 2225107"/>
                    <a:gd name="connsiteY1" fmla="*/ 51145 h 675463"/>
                    <a:gd name="connsiteX2" fmla="*/ 317215 w 2225107"/>
                    <a:gd name="connsiteY2" fmla="*/ 479162 h 675463"/>
                    <a:gd name="connsiteX3" fmla="*/ 424219 w 2225107"/>
                    <a:gd name="connsiteY3" fmla="*/ 167876 h 675463"/>
                    <a:gd name="connsiteX4" fmla="*/ 531223 w 2225107"/>
                    <a:gd name="connsiteY4" fmla="*/ 352702 h 675463"/>
                    <a:gd name="connsiteX5" fmla="*/ 745232 w 2225107"/>
                    <a:gd name="connsiteY5" fmla="*/ 2506 h 675463"/>
                    <a:gd name="connsiteX6" fmla="*/ 842508 w 2225107"/>
                    <a:gd name="connsiteY6" fmla="*/ 197059 h 675463"/>
                    <a:gd name="connsiteX7" fmla="*/ 1027334 w 2225107"/>
                    <a:gd name="connsiteY7" fmla="*/ 226242 h 675463"/>
                    <a:gd name="connsiteX8" fmla="*/ 1144066 w 2225107"/>
                    <a:gd name="connsiteY8" fmla="*/ 21962 h 675463"/>
                    <a:gd name="connsiteX9" fmla="*/ 1358074 w 2225107"/>
                    <a:gd name="connsiteY9" fmla="*/ 381885 h 675463"/>
                    <a:gd name="connsiteX10" fmla="*/ 1591538 w 2225107"/>
                    <a:gd name="connsiteY10" fmla="*/ 119238 h 675463"/>
                    <a:gd name="connsiteX11" fmla="*/ 1756908 w 2225107"/>
                    <a:gd name="connsiteY11" fmla="*/ 391613 h 675463"/>
                    <a:gd name="connsiteX12" fmla="*/ 1902823 w 2225107"/>
                    <a:gd name="connsiteY12" fmla="*/ 284608 h 675463"/>
                    <a:gd name="connsiteX13" fmla="*/ 2029283 w 2225107"/>
                    <a:gd name="connsiteY13" fmla="*/ 411068 h 675463"/>
                    <a:gd name="connsiteX14" fmla="*/ 2097376 w 2225107"/>
                    <a:gd name="connsiteY14" fmla="*/ 547255 h 675463"/>
                    <a:gd name="connsiteX15" fmla="*/ 0 w 2225107"/>
                    <a:gd name="connsiteY15" fmla="*/ 675463 h 675463"/>
                    <a:gd name="connsiteX16" fmla="*/ 35113 w 2225107"/>
                    <a:gd name="connsiteY16" fmla="*/ 304064 h 675463"/>
                    <a:gd name="connsiteX0" fmla="*/ 0 w 2189994"/>
                    <a:gd name="connsiteY0" fmla="*/ 304064 h 694918"/>
                    <a:gd name="connsiteX1" fmla="*/ 116732 w 2189994"/>
                    <a:gd name="connsiteY1" fmla="*/ 51145 h 694918"/>
                    <a:gd name="connsiteX2" fmla="*/ 282102 w 2189994"/>
                    <a:gd name="connsiteY2" fmla="*/ 479162 h 694918"/>
                    <a:gd name="connsiteX3" fmla="*/ 389106 w 2189994"/>
                    <a:gd name="connsiteY3" fmla="*/ 167876 h 694918"/>
                    <a:gd name="connsiteX4" fmla="*/ 496110 w 2189994"/>
                    <a:gd name="connsiteY4" fmla="*/ 352702 h 694918"/>
                    <a:gd name="connsiteX5" fmla="*/ 710119 w 2189994"/>
                    <a:gd name="connsiteY5" fmla="*/ 2506 h 694918"/>
                    <a:gd name="connsiteX6" fmla="*/ 807395 w 2189994"/>
                    <a:gd name="connsiteY6" fmla="*/ 197059 h 694918"/>
                    <a:gd name="connsiteX7" fmla="*/ 992221 w 2189994"/>
                    <a:gd name="connsiteY7" fmla="*/ 226242 h 694918"/>
                    <a:gd name="connsiteX8" fmla="*/ 1108953 w 2189994"/>
                    <a:gd name="connsiteY8" fmla="*/ 21962 h 694918"/>
                    <a:gd name="connsiteX9" fmla="*/ 1322961 w 2189994"/>
                    <a:gd name="connsiteY9" fmla="*/ 381885 h 694918"/>
                    <a:gd name="connsiteX10" fmla="*/ 1556425 w 2189994"/>
                    <a:gd name="connsiteY10" fmla="*/ 119238 h 694918"/>
                    <a:gd name="connsiteX11" fmla="*/ 1721795 w 2189994"/>
                    <a:gd name="connsiteY11" fmla="*/ 391613 h 694918"/>
                    <a:gd name="connsiteX12" fmla="*/ 1867710 w 2189994"/>
                    <a:gd name="connsiteY12" fmla="*/ 284608 h 694918"/>
                    <a:gd name="connsiteX13" fmla="*/ 1994170 w 2189994"/>
                    <a:gd name="connsiteY13" fmla="*/ 411068 h 694918"/>
                    <a:gd name="connsiteX14" fmla="*/ 2062263 w 2189994"/>
                    <a:gd name="connsiteY14" fmla="*/ 547255 h 694918"/>
                    <a:gd name="connsiteX15" fmla="*/ 13525 w 2189994"/>
                    <a:gd name="connsiteY15" fmla="*/ 694918 h 694918"/>
                    <a:gd name="connsiteX16" fmla="*/ 0 w 2189994"/>
                    <a:gd name="connsiteY16" fmla="*/ 304064 h 694918"/>
                    <a:gd name="connsiteX0" fmla="*/ 5930 w 2195924"/>
                    <a:gd name="connsiteY0" fmla="*/ 304064 h 704645"/>
                    <a:gd name="connsiteX1" fmla="*/ 122662 w 2195924"/>
                    <a:gd name="connsiteY1" fmla="*/ 51145 h 704645"/>
                    <a:gd name="connsiteX2" fmla="*/ 288032 w 2195924"/>
                    <a:gd name="connsiteY2" fmla="*/ 479162 h 704645"/>
                    <a:gd name="connsiteX3" fmla="*/ 395036 w 2195924"/>
                    <a:gd name="connsiteY3" fmla="*/ 167876 h 704645"/>
                    <a:gd name="connsiteX4" fmla="*/ 502040 w 2195924"/>
                    <a:gd name="connsiteY4" fmla="*/ 352702 h 704645"/>
                    <a:gd name="connsiteX5" fmla="*/ 716049 w 2195924"/>
                    <a:gd name="connsiteY5" fmla="*/ 2506 h 704645"/>
                    <a:gd name="connsiteX6" fmla="*/ 813325 w 2195924"/>
                    <a:gd name="connsiteY6" fmla="*/ 197059 h 704645"/>
                    <a:gd name="connsiteX7" fmla="*/ 998151 w 2195924"/>
                    <a:gd name="connsiteY7" fmla="*/ 226242 h 704645"/>
                    <a:gd name="connsiteX8" fmla="*/ 1114883 w 2195924"/>
                    <a:gd name="connsiteY8" fmla="*/ 21962 h 704645"/>
                    <a:gd name="connsiteX9" fmla="*/ 1328891 w 2195924"/>
                    <a:gd name="connsiteY9" fmla="*/ 381885 h 704645"/>
                    <a:gd name="connsiteX10" fmla="*/ 1562355 w 2195924"/>
                    <a:gd name="connsiteY10" fmla="*/ 119238 h 704645"/>
                    <a:gd name="connsiteX11" fmla="*/ 1727725 w 2195924"/>
                    <a:gd name="connsiteY11" fmla="*/ 391613 h 704645"/>
                    <a:gd name="connsiteX12" fmla="*/ 1873640 w 2195924"/>
                    <a:gd name="connsiteY12" fmla="*/ 284608 h 704645"/>
                    <a:gd name="connsiteX13" fmla="*/ 2000100 w 2195924"/>
                    <a:gd name="connsiteY13" fmla="*/ 411068 h 704645"/>
                    <a:gd name="connsiteX14" fmla="*/ 2068193 w 2195924"/>
                    <a:gd name="connsiteY14" fmla="*/ 547255 h 704645"/>
                    <a:gd name="connsiteX15" fmla="*/ 0 w 2195924"/>
                    <a:gd name="connsiteY15" fmla="*/ 704645 h 704645"/>
                    <a:gd name="connsiteX16" fmla="*/ 5930 w 2195924"/>
                    <a:gd name="connsiteY16" fmla="*/ 304064 h 704645"/>
                    <a:gd name="connsiteX0" fmla="*/ 5930 w 2180280"/>
                    <a:gd name="connsiteY0" fmla="*/ 304064 h 732646"/>
                    <a:gd name="connsiteX1" fmla="*/ 122662 w 2180280"/>
                    <a:gd name="connsiteY1" fmla="*/ 51145 h 732646"/>
                    <a:gd name="connsiteX2" fmla="*/ 288032 w 2180280"/>
                    <a:gd name="connsiteY2" fmla="*/ 479162 h 732646"/>
                    <a:gd name="connsiteX3" fmla="*/ 395036 w 2180280"/>
                    <a:gd name="connsiteY3" fmla="*/ 167876 h 732646"/>
                    <a:gd name="connsiteX4" fmla="*/ 502040 w 2180280"/>
                    <a:gd name="connsiteY4" fmla="*/ 352702 h 732646"/>
                    <a:gd name="connsiteX5" fmla="*/ 716049 w 2180280"/>
                    <a:gd name="connsiteY5" fmla="*/ 2506 h 732646"/>
                    <a:gd name="connsiteX6" fmla="*/ 813325 w 2180280"/>
                    <a:gd name="connsiteY6" fmla="*/ 197059 h 732646"/>
                    <a:gd name="connsiteX7" fmla="*/ 998151 w 2180280"/>
                    <a:gd name="connsiteY7" fmla="*/ 226242 h 732646"/>
                    <a:gd name="connsiteX8" fmla="*/ 1114883 w 2180280"/>
                    <a:gd name="connsiteY8" fmla="*/ 21962 h 732646"/>
                    <a:gd name="connsiteX9" fmla="*/ 1328891 w 2180280"/>
                    <a:gd name="connsiteY9" fmla="*/ 381885 h 732646"/>
                    <a:gd name="connsiteX10" fmla="*/ 1562355 w 2180280"/>
                    <a:gd name="connsiteY10" fmla="*/ 119238 h 732646"/>
                    <a:gd name="connsiteX11" fmla="*/ 1727725 w 2180280"/>
                    <a:gd name="connsiteY11" fmla="*/ 391613 h 732646"/>
                    <a:gd name="connsiteX12" fmla="*/ 1873640 w 2180280"/>
                    <a:gd name="connsiteY12" fmla="*/ 284608 h 732646"/>
                    <a:gd name="connsiteX13" fmla="*/ 2000100 w 2180280"/>
                    <a:gd name="connsiteY13" fmla="*/ 411068 h 732646"/>
                    <a:gd name="connsiteX14" fmla="*/ 2048738 w 2180280"/>
                    <a:gd name="connsiteY14" fmla="*/ 732080 h 732646"/>
                    <a:gd name="connsiteX15" fmla="*/ 0 w 2180280"/>
                    <a:gd name="connsiteY15" fmla="*/ 704645 h 732646"/>
                    <a:gd name="connsiteX16" fmla="*/ 5930 w 2180280"/>
                    <a:gd name="connsiteY16" fmla="*/ 304064 h 732646"/>
                    <a:gd name="connsiteX0" fmla="*/ 5930 w 2050000"/>
                    <a:gd name="connsiteY0" fmla="*/ 304064 h 732080"/>
                    <a:gd name="connsiteX1" fmla="*/ 122662 w 2050000"/>
                    <a:gd name="connsiteY1" fmla="*/ 51145 h 732080"/>
                    <a:gd name="connsiteX2" fmla="*/ 288032 w 2050000"/>
                    <a:gd name="connsiteY2" fmla="*/ 479162 h 732080"/>
                    <a:gd name="connsiteX3" fmla="*/ 395036 w 2050000"/>
                    <a:gd name="connsiteY3" fmla="*/ 167876 h 732080"/>
                    <a:gd name="connsiteX4" fmla="*/ 502040 w 2050000"/>
                    <a:gd name="connsiteY4" fmla="*/ 352702 h 732080"/>
                    <a:gd name="connsiteX5" fmla="*/ 716049 w 2050000"/>
                    <a:gd name="connsiteY5" fmla="*/ 2506 h 732080"/>
                    <a:gd name="connsiteX6" fmla="*/ 813325 w 2050000"/>
                    <a:gd name="connsiteY6" fmla="*/ 197059 h 732080"/>
                    <a:gd name="connsiteX7" fmla="*/ 998151 w 2050000"/>
                    <a:gd name="connsiteY7" fmla="*/ 226242 h 732080"/>
                    <a:gd name="connsiteX8" fmla="*/ 1114883 w 2050000"/>
                    <a:gd name="connsiteY8" fmla="*/ 21962 h 732080"/>
                    <a:gd name="connsiteX9" fmla="*/ 1328891 w 2050000"/>
                    <a:gd name="connsiteY9" fmla="*/ 381885 h 732080"/>
                    <a:gd name="connsiteX10" fmla="*/ 1562355 w 2050000"/>
                    <a:gd name="connsiteY10" fmla="*/ 119238 h 732080"/>
                    <a:gd name="connsiteX11" fmla="*/ 1727725 w 2050000"/>
                    <a:gd name="connsiteY11" fmla="*/ 391613 h 732080"/>
                    <a:gd name="connsiteX12" fmla="*/ 1873640 w 2050000"/>
                    <a:gd name="connsiteY12" fmla="*/ 284608 h 732080"/>
                    <a:gd name="connsiteX13" fmla="*/ 2000100 w 2050000"/>
                    <a:gd name="connsiteY13" fmla="*/ 411068 h 732080"/>
                    <a:gd name="connsiteX14" fmla="*/ 2048738 w 2050000"/>
                    <a:gd name="connsiteY14" fmla="*/ 732080 h 732080"/>
                    <a:gd name="connsiteX15" fmla="*/ 0 w 2050000"/>
                    <a:gd name="connsiteY15" fmla="*/ 704645 h 732080"/>
                    <a:gd name="connsiteX16" fmla="*/ 5930 w 2050000"/>
                    <a:gd name="connsiteY16" fmla="*/ 304064 h 732080"/>
                    <a:gd name="connsiteX0" fmla="*/ 5930 w 2016334"/>
                    <a:gd name="connsiteY0" fmla="*/ 304064 h 722352"/>
                    <a:gd name="connsiteX1" fmla="*/ 122662 w 2016334"/>
                    <a:gd name="connsiteY1" fmla="*/ 51145 h 722352"/>
                    <a:gd name="connsiteX2" fmla="*/ 288032 w 2016334"/>
                    <a:gd name="connsiteY2" fmla="*/ 479162 h 722352"/>
                    <a:gd name="connsiteX3" fmla="*/ 395036 w 2016334"/>
                    <a:gd name="connsiteY3" fmla="*/ 167876 h 722352"/>
                    <a:gd name="connsiteX4" fmla="*/ 502040 w 2016334"/>
                    <a:gd name="connsiteY4" fmla="*/ 352702 h 722352"/>
                    <a:gd name="connsiteX5" fmla="*/ 716049 w 2016334"/>
                    <a:gd name="connsiteY5" fmla="*/ 2506 h 722352"/>
                    <a:gd name="connsiteX6" fmla="*/ 813325 w 2016334"/>
                    <a:gd name="connsiteY6" fmla="*/ 197059 h 722352"/>
                    <a:gd name="connsiteX7" fmla="*/ 998151 w 2016334"/>
                    <a:gd name="connsiteY7" fmla="*/ 226242 h 722352"/>
                    <a:gd name="connsiteX8" fmla="*/ 1114883 w 2016334"/>
                    <a:gd name="connsiteY8" fmla="*/ 21962 h 722352"/>
                    <a:gd name="connsiteX9" fmla="*/ 1328891 w 2016334"/>
                    <a:gd name="connsiteY9" fmla="*/ 381885 h 722352"/>
                    <a:gd name="connsiteX10" fmla="*/ 1562355 w 2016334"/>
                    <a:gd name="connsiteY10" fmla="*/ 119238 h 722352"/>
                    <a:gd name="connsiteX11" fmla="*/ 1727725 w 2016334"/>
                    <a:gd name="connsiteY11" fmla="*/ 391613 h 722352"/>
                    <a:gd name="connsiteX12" fmla="*/ 1873640 w 2016334"/>
                    <a:gd name="connsiteY12" fmla="*/ 284608 h 722352"/>
                    <a:gd name="connsiteX13" fmla="*/ 2000100 w 2016334"/>
                    <a:gd name="connsiteY13" fmla="*/ 411068 h 722352"/>
                    <a:gd name="connsiteX14" fmla="*/ 2009828 w 2016334"/>
                    <a:gd name="connsiteY14" fmla="*/ 722352 h 722352"/>
                    <a:gd name="connsiteX15" fmla="*/ 0 w 2016334"/>
                    <a:gd name="connsiteY15" fmla="*/ 704645 h 722352"/>
                    <a:gd name="connsiteX16" fmla="*/ 5930 w 2016334"/>
                    <a:gd name="connsiteY16" fmla="*/ 304064 h 722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6334" h="722352">
                      <a:moveTo>
                        <a:pt x="5930" y="304064"/>
                      </a:moveTo>
                      <a:cubicBezTo>
                        <a:pt x="40787" y="163013"/>
                        <a:pt x="75645" y="21962"/>
                        <a:pt x="122662" y="51145"/>
                      </a:cubicBezTo>
                      <a:cubicBezTo>
                        <a:pt x="169679" y="80328"/>
                        <a:pt x="242636" y="459707"/>
                        <a:pt x="288032" y="479162"/>
                      </a:cubicBezTo>
                      <a:cubicBezTo>
                        <a:pt x="333428" y="498617"/>
                        <a:pt x="359368" y="188953"/>
                        <a:pt x="395036" y="167876"/>
                      </a:cubicBezTo>
                      <a:cubicBezTo>
                        <a:pt x="430704" y="146799"/>
                        <a:pt x="448538" y="380264"/>
                        <a:pt x="502040" y="352702"/>
                      </a:cubicBezTo>
                      <a:cubicBezTo>
                        <a:pt x="555542" y="325140"/>
                        <a:pt x="664168" y="28446"/>
                        <a:pt x="716049" y="2506"/>
                      </a:cubicBezTo>
                      <a:cubicBezTo>
                        <a:pt x="767930" y="-23434"/>
                        <a:pt x="766308" y="159770"/>
                        <a:pt x="813325" y="197059"/>
                      </a:cubicBezTo>
                      <a:cubicBezTo>
                        <a:pt x="860342" y="234348"/>
                        <a:pt x="947891" y="255425"/>
                        <a:pt x="998151" y="226242"/>
                      </a:cubicBezTo>
                      <a:cubicBezTo>
                        <a:pt x="1048411" y="197059"/>
                        <a:pt x="1059760" y="-3978"/>
                        <a:pt x="1114883" y="21962"/>
                      </a:cubicBezTo>
                      <a:cubicBezTo>
                        <a:pt x="1170006" y="47902"/>
                        <a:pt x="1254312" y="365672"/>
                        <a:pt x="1328891" y="381885"/>
                      </a:cubicBezTo>
                      <a:cubicBezTo>
                        <a:pt x="1403470" y="398098"/>
                        <a:pt x="1495883" y="117617"/>
                        <a:pt x="1562355" y="119238"/>
                      </a:cubicBezTo>
                      <a:cubicBezTo>
                        <a:pt x="1628827" y="120859"/>
                        <a:pt x="1675844" y="364051"/>
                        <a:pt x="1727725" y="391613"/>
                      </a:cubicBezTo>
                      <a:cubicBezTo>
                        <a:pt x="1779606" y="419175"/>
                        <a:pt x="1828244" y="281366"/>
                        <a:pt x="1873640" y="284608"/>
                      </a:cubicBezTo>
                      <a:cubicBezTo>
                        <a:pt x="1919036" y="287850"/>
                        <a:pt x="1977402" y="338111"/>
                        <a:pt x="2000100" y="411068"/>
                      </a:cubicBezTo>
                      <a:cubicBezTo>
                        <a:pt x="2022798" y="484025"/>
                        <a:pt x="2017301" y="571282"/>
                        <a:pt x="2009828" y="722352"/>
                      </a:cubicBezTo>
                      <a:lnTo>
                        <a:pt x="0" y="704645"/>
                      </a:lnTo>
                      <a:cubicBezTo>
                        <a:pt x="1977" y="571118"/>
                        <a:pt x="3953" y="437591"/>
                        <a:pt x="5930" y="304064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4" name="Freihandform 33"/>
                <p:cNvSpPr/>
                <p:nvPr/>
              </p:nvSpPr>
              <p:spPr>
                <a:xfrm>
                  <a:off x="3103923" y="1349137"/>
                  <a:ext cx="180849" cy="1405740"/>
                </a:xfrm>
                <a:custGeom>
                  <a:avLst/>
                  <a:gdLst>
                    <a:gd name="connsiteX0" fmla="*/ 0 w 2062263"/>
                    <a:gd name="connsiteY0" fmla="*/ 642062 h 885253"/>
                    <a:gd name="connsiteX1" fmla="*/ 116732 w 2062263"/>
                    <a:gd name="connsiteY1" fmla="*/ 389143 h 885253"/>
                    <a:gd name="connsiteX2" fmla="*/ 282102 w 2062263"/>
                    <a:gd name="connsiteY2" fmla="*/ 817160 h 885253"/>
                    <a:gd name="connsiteX3" fmla="*/ 389106 w 2062263"/>
                    <a:gd name="connsiteY3" fmla="*/ 505874 h 885253"/>
                    <a:gd name="connsiteX4" fmla="*/ 496110 w 2062263"/>
                    <a:gd name="connsiteY4" fmla="*/ 690700 h 885253"/>
                    <a:gd name="connsiteX5" fmla="*/ 710119 w 2062263"/>
                    <a:gd name="connsiteY5" fmla="*/ 340504 h 885253"/>
                    <a:gd name="connsiteX6" fmla="*/ 807395 w 2062263"/>
                    <a:gd name="connsiteY6" fmla="*/ 535057 h 885253"/>
                    <a:gd name="connsiteX7" fmla="*/ 894944 w 2062263"/>
                    <a:gd name="connsiteY7" fmla="*/ 36 h 885253"/>
                    <a:gd name="connsiteX8" fmla="*/ 992221 w 2062263"/>
                    <a:gd name="connsiteY8" fmla="*/ 564240 h 885253"/>
                    <a:gd name="connsiteX9" fmla="*/ 1108953 w 2062263"/>
                    <a:gd name="connsiteY9" fmla="*/ 359960 h 885253"/>
                    <a:gd name="connsiteX10" fmla="*/ 1322961 w 2062263"/>
                    <a:gd name="connsiteY10" fmla="*/ 719883 h 885253"/>
                    <a:gd name="connsiteX11" fmla="*/ 1556425 w 2062263"/>
                    <a:gd name="connsiteY11" fmla="*/ 457236 h 885253"/>
                    <a:gd name="connsiteX12" fmla="*/ 1721795 w 2062263"/>
                    <a:gd name="connsiteY12" fmla="*/ 729611 h 885253"/>
                    <a:gd name="connsiteX13" fmla="*/ 1867710 w 2062263"/>
                    <a:gd name="connsiteY13" fmla="*/ 622606 h 885253"/>
                    <a:gd name="connsiteX14" fmla="*/ 1994170 w 2062263"/>
                    <a:gd name="connsiteY14" fmla="*/ 749066 h 885253"/>
                    <a:gd name="connsiteX15" fmla="*/ 2062263 w 2062263"/>
                    <a:gd name="connsiteY15" fmla="*/ 885253 h 885253"/>
                    <a:gd name="connsiteX0" fmla="*/ 0 w 2062263"/>
                    <a:gd name="connsiteY0" fmla="*/ 1099246 h 1342437"/>
                    <a:gd name="connsiteX1" fmla="*/ 116732 w 2062263"/>
                    <a:gd name="connsiteY1" fmla="*/ 846327 h 1342437"/>
                    <a:gd name="connsiteX2" fmla="*/ 282102 w 2062263"/>
                    <a:gd name="connsiteY2" fmla="*/ 1274344 h 1342437"/>
                    <a:gd name="connsiteX3" fmla="*/ 389106 w 2062263"/>
                    <a:gd name="connsiteY3" fmla="*/ 963058 h 1342437"/>
                    <a:gd name="connsiteX4" fmla="*/ 496110 w 2062263"/>
                    <a:gd name="connsiteY4" fmla="*/ 1147884 h 1342437"/>
                    <a:gd name="connsiteX5" fmla="*/ 710119 w 2062263"/>
                    <a:gd name="connsiteY5" fmla="*/ 797688 h 1342437"/>
                    <a:gd name="connsiteX6" fmla="*/ 807395 w 2062263"/>
                    <a:gd name="connsiteY6" fmla="*/ 992241 h 1342437"/>
                    <a:gd name="connsiteX7" fmla="*/ 875489 w 2062263"/>
                    <a:gd name="connsiteY7" fmla="*/ 20 h 1342437"/>
                    <a:gd name="connsiteX8" fmla="*/ 992221 w 2062263"/>
                    <a:gd name="connsiteY8" fmla="*/ 1021424 h 1342437"/>
                    <a:gd name="connsiteX9" fmla="*/ 1108953 w 2062263"/>
                    <a:gd name="connsiteY9" fmla="*/ 817144 h 1342437"/>
                    <a:gd name="connsiteX10" fmla="*/ 1322961 w 2062263"/>
                    <a:gd name="connsiteY10" fmla="*/ 1177067 h 1342437"/>
                    <a:gd name="connsiteX11" fmla="*/ 1556425 w 2062263"/>
                    <a:gd name="connsiteY11" fmla="*/ 914420 h 1342437"/>
                    <a:gd name="connsiteX12" fmla="*/ 1721795 w 2062263"/>
                    <a:gd name="connsiteY12" fmla="*/ 1186795 h 1342437"/>
                    <a:gd name="connsiteX13" fmla="*/ 1867710 w 2062263"/>
                    <a:gd name="connsiteY13" fmla="*/ 1079790 h 1342437"/>
                    <a:gd name="connsiteX14" fmla="*/ 1994170 w 2062263"/>
                    <a:gd name="connsiteY14" fmla="*/ 1206250 h 1342437"/>
                    <a:gd name="connsiteX15" fmla="*/ 2062263 w 2062263"/>
                    <a:gd name="connsiteY15" fmla="*/ 1342437 h 1342437"/>
                    <a:gd name="connsiteX0" fmla="*/ 0 w 2062263"/>
                    <a:gd name="connsiteY0" fmla="*/ 1342434 h 1585625"/>
                    <a:gd name="connsiteX1" fmla="*/ 116732 w 2062263"/>
                    <a:gd name="connsiteY1" fmla="*/ 1089515 h 1585625"/>
                    <a:gd name="connsiteX2" fmla="*/ 282102 w 2062263"/>
                    <a:gd name="connsiteY2" fmla="*/ 1517532 h 1585625"/>
                    <a:gd name="connsiteX3" fmla="*/ 389106 w 2062263"/>
                    <a:gd name="connsiteY3" fmla="*/ 1206246 h 1585625"/>
                    <a:gd name="connsiteX4" fmla="*/ 496110 w 2062263"/>
                    <a:gd name="connsiteY4" fmla="*/ 1391072 h 1585625"/>
                    <a:gd name="connsiteX5" fmla="*/ 710119 w 2062263"/>
                    <a:gd name="connsiteY5" fmla="*/ 1040876 h 1585625"/>
                    <a:gd name="connsiteX6" fmla="*/ 807395 w 2062263"/>
                    <a:gd name="connsiteY6" fmla="*/ 1235429 h 1585625"/>
                    <a:gd name="connsiteX7" fmla="*/ 875489 w 2062263"/>
                    <a:gd name="connsiteY7" fmla="*/ 16 h 1585625"/>
                    <a:gd name="connsiteX8" fmla="*/ 992221 w 2062263"/>
                    <a:gd name="connsiteY8" fmla="*/ 1264612 h 1585625"/>
                    <a:gd name="connsiteX9" fmla="*/ 1108953 w 2062263"/>
                    <a:gd name="connsiteY9" fmla="*/ 1060332 h 1585625"/>
                    <a:gd name="connsiteX10" fmla="*/ 1322961 w 2062263"/>
                    <a:gd name="connsiteY10" fmla="*/ 1420255 h 1585625"/>
                    <a:gd name="connsiteX11" fmla="*/ 1556425 w 2062263"/>
                    <a:gd name="connsiteY11" fmla="*/ 1157608 h 1585625"/>
                    <a:gd name="connsiteX12" fmla="*/ 1721795 w 2062263"/>
                    <a:gd name="connsiteY12" fmla="*/ 1429983 h 1585625"/>
                    <a:gd name="connsiteX13" fmla="*/ 1867710 w 2062263"/>
                    <a:gd name="connsiteY13" fmla="*/ 1322978 h 1585625"/>
                    <a:gd name="connsiteX14" fmla="*/ 1994170 w 2062263"/>
                    <a:gd name="connsiteY14" fmla="*/ 1449438 h 1585625"/>
                    <a:gd name="connsiteX15" fmla="*/ 2062263 w 2062263"/>
                    <a:gd name="connsiteY15" fmla="*/ 1585625 h 1585625"/>
                    <a:gd name="connsiteX0" fmla="*/ 0 w 1945531"/>
                    <a:gd name="connsiteY0" fmla="*/ 1089515 h 1585625"/>
                    <a:gd name="connsiteX1" fmla="*/ 165370 w 1945531"/>
                    <a:gd name="connsiteY1" fmla="*/ 1517532 h 1585625"/>
                    <a:gd name="connsiteX2" fmla="*/ 272374 w 1945531"/>
                    <a:gd name="connsiteY2" fmla="*/ 1206246 h 1585625"/>
                    <a:gd name="connsiteX3" fmla="*/ 379378 w 1945531"/>
                    <a:gd name="connsiteY3" fmla="*/ 1391072 h 1585625"/>
                    <a:gd name="connsiteX4" fmla="*/ 593387 w 1945531"/>
                    <a:gd name="connsiteY4" fmla="*/ 1040876 h 1585625"/>
                    <a:gd name="connsiteX5" fmla="*/ 690663 w 1945531"/>
                    <a:gd name="connsiteY5" fmla="*/ 1235429 h 1585625"/>
                    <a:gd name="connsiteX6" fmla="*/ 758757 w 1945531"/>
                    <a:gd name="connsiteY6" fmla="*/ 16 h 1585625"/>
                    <a:gd name="connsiteX7" fmla="*/ 875489 w 1945531"/>
                    <a:gd name="connsiteY7" fmla="*/ 1264612 h 1585625"/>
                    <a:gd name="connsiteX8" fmla="*/ 992221 w 1945531"/>
                    <a:gd name="connsiteY8" fmla="*/ 1060332 h 1585625"/>
                    <a:gd name="connsiteX9" fmla="*/ 1206229 w 1945531"/>
                    <a:gd name="connsiteY9" fmla="*/ 1420255 h 1585625"/>
                    <a:gd name="connsiteX10" fmla="*/ 1439693 w 1945531"/>
                    <a:gd name="connsiteY10" fmla="*/ 1157608 h 1585625"/>
                    <a:gd name="connsiteX11" fmla="*/ 1605063 w 1945531"/>
                    <a:gd name="connsiteY11" fmla="*/ 1429983 h 1585625"/>
                    <a:gd name="connsiteX12" fmla="*/ 1750978 w 1945531"/>
                    <a:gd name="connsiteY12" fmla="*/ 1322978 h 1585625"/>
                    <a:gd name="connsiteX13" fmla="*/ 1877438 w 1945531"/>
                    <a:gd name="connsiteY13" fmla="*/ 1449438 h 1585625"/>
                    <a:gd name="connsiteX14" fmla="*/ 1945531 w 1945531"/>
                    <a:gd name="connsiteY14" fmla="*/ 1585625 h 1585625"/>
                    <a:gd name="connsiteX0" fmla="*/ 0 w 1780161"/>
                    <a:gd name="connsiteY0" fmla="*/ 1517532 h 1585625"/>
                    <a:gd name="connsiteX1" fmla="*/ 107004 w 1780161"/>
                    <a:gd name="connsiteY1" fmla="*/ 1206246 h 1585625"/>
                    <a:gd name="connsiteX2" fmla="*/ 214008 w 1780161"/>
                    <a:gd name="connsiteY2" fmla="*/ 1391072 h 1585625"/>
                    <a:gd name="connsiteX3" fmla="*/ 428017 w 1780161"/>
                    <a:gd name="connsiteY3" fmla="*/ 1040876 h 1585625"/>
                    <a:gd name="connsiteX4" fmla="*/ 525293 w 1780161"/>
                    <a:gd name="connsiteY4" fmla="*/ 1235429 h 1585625"/>
                    <a:gd name="connsiteX5" fmla="*/ 593387 w 1780161"/>
                    <a:gd name="connsiteY5" fmla="*/ 16 h 1585625"/>
                    <a:gd name="connsiteX6" fmla="*/ 710119 w 1780161"/>
                    <a:gd name="connsiteY6" fmla="*/ 1264612 h 1585625"/>
                    <a:gd name="connsiteX7" fmla="*/ 826851 w 1780161"/>
                    <a:gd name="connsiteY7" fmla="*/ 1060332 h 1585625"/>
                    <a:gd name="connsiteX8" fmla="*/ 1040859 w 1780161"/>
                    <a:gd name="connsiteY8" fmla="*/ 1420255 h 1585625"/>
                    <a:gd name="connsiteX9" fmla="*/ 1274323 w 1780161"/>
                    <a:gd name="connsiteY9" fmla="*/ 1157608 h 1585625"/>
                    <a:gd name="connsiteX10" fmla="*/ 1439693 w 1780161"/>
                    <a:gd name="connsiteY10" fmla="*/ 1429983 h 1585625"/>
                    <a:gd name="connsiteX11" fmla="*/ 1585608 w 1780161"/>
                    <a:gd name="connsiteY11" fmla="*/ 1322978 h 1585625"/>
                    <a:gd name="connsiteX12" fmla="*/ 1712068 w 1780161"/>
                    <a:gd name="connsiteY12" fmla="*/ 1449438 h 1585625"/>
                    <a:gd name="connsiteX13" fmla="*/ 1780161 w 1780161"/>
                    <a:gd name="connsiteY13" fmla="*/ 1585625 h 1585625"/>
                    <a:gd name="connsiteX0" fmla="*/ 0 w 1673157"/>
                    <a:gd name="connsiteY0" fmla="*/ 1206246 h 1585625"/>
                    <a:gd name="connsiteX1" fmla="*/ 107004 w 1673157"/>
                    <a:gd name="connsiteY1" fmla="*/ 1391072 h 1585625"/>
                    <a:gd name="connsiteX2" fmla="*/ 321013 w 1673157"/>
                    <a:gd name="connsiteY2" fmla="*/ 1040876 h 1585625"/>
                    <a:gd name="connsiteX3" fmla="*/ 418289 w 1673157"/>
                    <a:gd name="connsiteY3" fmla="*/ 1235429 h 1585625"/>
                    <a:gd name="connsiteX4" fmla="*/ 486383 w 1673157"/>
                    <a:gd name="connsiteY4" fmla="*/ 16 h 1585625"/>
                    <a:gd name="connsiteX5" fmla="*/ 603115 w 1673157"/>
                    <a:gd name="connsiteY5" fmla="*/ 1264612 h 1585625"/>
                    <a:gd name="connsiteX6" fmla="*/ 719847 w 1673157"/>
                    <a:gd name="connsiteY6" fmla="*/ 1060332 h 1585625"/>
                    <a:gd name="connsiteX7" fmla="*/ 933855 w 1673157"/>
                    <a:gd name="connsiteY7" fmla="*/ 1420255 h 1585625"/>
                    <a:gd name="connsiteX8" fmla="*/ 1167319 w 1673157"/>
                    <a:gd name="connsiteY8" fmla="*/ 1157608 h 1585625"/>
                    <a:gd name="connsiteX9" fmla="*/ 1332689 w 1673157"/>
                    <a:gd name="connsiteY9" fmla="*/ 1429983 h 1585625"/>
                    <a:gd name="connsiteX10" fmla="*/ 1478604 w 1673157"/>
                    <a:gd name="connsiteY10" fmla="*/ 1322978 h 1585625"/>
                    <a:gd name="connsiteX11" fmla="*/ 1605064 w 1673157"/>
                    <a:gd name="connsiteY11" fmla="*/ 1449438 h 1585625"/>
                    <a:gd name="connsiteX12" fmla="*/ 1673157 w 1673157"/>
                    <a:gd name="connsiteY12" fmla="*/ 1585625 h 1585625"/>
                    <a:gd name="connsiteX0" fmla="*/ 0 w 1566153"/>
                    <a:gd name="connsiteY0" fmla="*/ 1391072 h 1585625"/>
                    <a:gd name="connsiteX1" fmla="*/ 214009 w 1566153"/>
                    <a:gd name="connsiteY1" fmla="*/ 1040876 h 1585625"/>
                    <a:gd name="connsiteX2" fmla="*/ 311285 w 1566153"/>
                    <a:gd name="connsiteY2" fmla="*/ 1235429 h 1585625"/>
                    <a:gd name="connsiteX3" fmla="*/ 379379 w 1566153"/>
                    <a:gd name="connsiteY3" fmla="*/ 16 h 1585625"/>
                    <a:gd name="connsiteX4" fmla="*/ 496111 w 1566153"/>
                    <a:gd name="connsiteY4" fmla="*/ 1264612 h 1585625"/>
                    <a:gd name="connsiteX5" fmla="*/ 612843 w 1566153"/>
                    <a:gd name="connsiteY5" fmla="*/ 1060332 h 1585625"/>
                    <a:gd name="connsiteX6" fmla="*/ 826851 w 1566153"/>
                    <a:gd name="connsiteY6" fmla="*/ 1420255 h 1585625"/>
                    <a:gd name="connsiteX7" fmla="*/ 1060315 w 1566153"/>
                    <a:gd name="connsiteY7" fmla="*/ 1157608 h 1585625"/>
                    <a:gd name="connsiteX8" fmla="*/ 1225685 w 1566153"/>
                    <a:gd name="connsiteY8" fmla="*/ 1429983 h 1585625"/>
                    <a:gd name="connsiteX9" fmla="*/ 1371600 w 1566153"/>
                    <a:gd name="connsiteY9" fmla="*/ 1322978 h 1585625"/>
                    <a:gd name="connsiteX10" fmla="*/ 1498060 w 1566153"/>
                    <a:gd name="connsiteY10" fmla="*/ 1449438 h 1585625"/>
                    <a:gd name="connsiteX11" fmla="*/ 1566153 w 1566153"/>
                    <a:gd name="connsiteY11" fmla="*/ 1585625 h 1585625"/>
                    <a:gd name="connsiteX0" fmla="*/ 0 w 1352144"/>
                    <a:gd name="connsiteY0" fmla="*/ 1040876 h 1585625"/>
                    <a:gd name="connsiteX1" fmla="*/ 97276 w 1352144"/>
                    <a:gd name="connsiteY1" fmla="*/ 1235429 h 1585625"/>
                    <a:gd name="connsiteX2" fmla="*/ 165370 w 1352144"/>
                    <a:gd name="connsiteY2" fmla="*/ 16 h 1585625"/>
                    <a:gd name="connsiteX3" fmla="*/ 282102 w 1352144"/>
                    <a:gd name="connsiteY3" fmla="*/ 1264612 h 1585625"/>
                    <a:gd name="connsiteX4" fmla="*/ 398834 w 1352144"/>
                    <a:gd name="connsiteY4" fmla="*/ 1060332 h 1585625"/>
                    <a:gd name="connsiteX5" fmla="*/ 612842 w 1352144"/>
                    <a:gd name="connsiteY5" fmla="*/ 1420255 h 1585625"/>
                    <a:gd name="connsiteX6" fmla="*/ 846306 w 1352144"/>
                    <a:gd name="connsiteY6" fmla="*/ 1157608 h 1585625"/>
                    <a:gd name="connsiteX7" fmla="*/ 1011676 w 1352144"/>
                    <a:gd name="connsiteY7" fmla="*/ 1429983 h 1585625"/>
                    <a:gd name="connsiteX8" fmla="*/ 1157591 w 1352144"/>
                    <a:gd name="connsiteY8" fmla="*/ 1322978 h 1585625"/>
                    <a:gd name="connsiteX9" fmla="*/ 1284051 w 1352144"/>
                    <a:gd name="connsiteY9" fmla="*/ 1449438 h 1585625"/>
                    <a:gd name="connsiteX10" fmla="*/ 1352144 w 1352144"/>
                    <a:gd name="connsiteY10" fmla="*/ 1585625 h 1585625"/>
                    <a:gd name="connsiteX0" fmla="*/ 0 w 1352144"/>
                    <a:gd name="connsiteY0" fmla="*/ 1040876 h 1585625"/>
                    <a:gd name="connsiteX1" fmla="*/ 97276 w 1352144"/>
                    <a:gd name="connsiteY1" fmla="*/ 1235429 h 1585625"/>
                    <a:gd name="connsiteX2" fmla="*/ 165370 w 1352144"/>
                    <a:gd name="connsiteY2" fmla="*/ 16 h 1585625"/>
                    <a:gd name="connsiteX3" fmla="*/ 282102 w 1352144"/>
                    <a:gd name="connsiteY3" fmla="*/ 1264612 h 1585625"/>
                    <a:gd name="connsiteX4" fmla="*/ 398834 w 1352144"/>
                    <a:gd name="connsiteY4" fmla="*/ 1060332 h 1585625"/>
                    <a:gd name="connsiteX5" fmla="*/ 612842 w 1352144"/>
                    <a:gd name="connsiteY5" fmla="*/ 1420255 h 1585625"/>
                    <a:gd name="connsiteX6" fmla="*/ 1011676 w 1352144"/>
                    <a:gd name="connsiteY6" fmla="*/ 1429983 h 1585625"/>
                    <a:gd name="connsiteX7" fmla="*/ 1157591 w 1352144"/>
                    <a:gd name="connsiteY7" fmla="*/ 1322978 h 1585625"/>
                    <a:gd name="connsiteX8" fmla="*/ 1284051 w 1352144"/>
                    <a:gd name="connsiteY8" fmla="*/ 1449438 h 1585625"/>
                    <a:gd name="connsiteX9" fmla="*/ 1352144 w 1352144"/>
                    <a:gd name="connsiteY9" fmla="*/ 1585625 h 1585625"/>
                    <a:gd name="connsiteX0" fmla="*/ 0 w 1352144"/>
                    <a:gd name="connsiteY0" fmla="*/ 1040876 h 1585625"/>
                    <a:gd name="connsiteX1" fmla="*/ 97276 w 1352144"/>
                    <a:gd name="connsiteY1" fmla="*/ 1235429 h 1585625"/>
                    <a:gd name="connsiteX2" fmla="*/ 165370 w 1352144"/>
                    <a:gd name="connsiteY2" fmla="*/ 16 h 1585625"/>
                    <a:gd name="connsiteX3" fmla="*/ 282102 w 1352144"/>
                    <a:gd name="connsiteY3" fmla="*/ 1264612 h 1585625"/>
                    <a:gd name="connsiteX4" fmla="*/ 398834 w 1352144"/>
                    <a:gd name="connsiteY4" fmla="*/ 1060332 h 1585625"/>
                    <a:gd name="connsiteX5" fmla="*/ 612842 w 1352144"/>
                    <a:gd name="connsiteY5" fmla="*/ 1420255 h 1585625"/>
                    <a:gd name="connsiteX6" fmla="*/ 1157591 w 1352144"/>
                    <a:gd name="connsiteY6" fmla="*/ 1322978 h 1585625"/>
                    <a:gd name="connsiteX7" fmla="*/ 1284051 w 1352144"/>
                    <a:gd name="connsiteY7" fmla="*/ 1449438 h 1585625"/>
                    <a:gd name="connsiteX8" fmla="*/ 1352144 w 1352144"/>
                    <a:gd name="connsiteY8" fmla="*/ 1585625 h 1585625"/>
                    <a:gd name="connsiteX0" fmla="*/ 0 w 1352144"/>
                    <a:gd name="connsiteY0" fmla="*/ 1040876 h 1585625"/>
                    <a:gd name="connsiteX1" fmla="*/ 97276 w 1352144"/>
                    <a:gd name="connsiteY1" fmla="*/ 1235429 h 1585625"/>
                    <a:gd name="connsiteX2" fmla="*/ 165370 w 1352144"/>
                    <a:gd name="connsiteY2" fmla="*/ 16 h 1585625"/>
                    <a:gd name="connsiteX3" fmla="*/ 282102 w 1352144"/>
                    <a:gd name="connsiteY3" fmla="*/ 1264612 h 1585625"/>
                    <a:gd name="connsiteX4" fmla="*/ 398834 w 1352144"/>
                    <a:gd name="connsiteY4" fmla="*/ 1060332 h 1585625"/>
                    <a:gd name="connsiteX5" fmla="*/ 612842 w 1352144"/>
                    <a:gd name="connsiteY5" fmla="*/ 1420255 h 1585625"/>
                    <a:gd name="connsiteX6" fmla="*/ 1157591 w 1352144"/>
                    <a:gd name="connsiteY6" fmla="*/ 1322978 h 1585625"/>
                    <a:gd name="connsiteX7" fmla="*/ 1162587 w 1352144"/>
                    <a:gd name="connsiteY7" fmla="*/ 1346008 h 1585625"/>
                    <a:gd name="connsiteX8" fmla="*/ 1284051 w 1352144"/>
                    <a:gd name="connsiteY8" fmla="*/ 1449438 h 1585625"/>
                    <a:gd name="connsiteX9" fmla="*/ 1352144 w 1352144"/>
                    <a:gd name="connsiteY9" fmla="*/ 1585625 h 1585625"/>
                    <a:gd name="connsiteX0" fmla="*/ 0 w 1352144"/>
                    <a:gd name="connsiteY0" fmla="*/ 1040876 h 1585625"/>
                    <a:gd name="connsiteX1" fmla="*/ 97276 w 1352144"/>
                    <a:gd name="connsiteY1" fmla="*/ 1235429 h 1585625"/>
                    <a:gd name="connsiteX2" fmla="*/ 165370 w 1352144"/>
                    <a:gd name="connsiteY2" fmla="*/ 16 h 1585625"/>
                    <a:gd name="connsiteX3" fmla="*/ 282102 w 1352144"/>
                    <a:gd name="connsiteY3" fmla="*/ 1264612 h 1585625"/>
                    <a:gd name="connsiteX4" fmla="*/ 398834 w 1352144"/>
                    <a:gd name="connsiteY4" fmla="*/ 1060332 h 1585625"/>
                    <a:gd name="connsiteX5" fmla="*/ 612842 w 1352144"/>
                    <a:gd name="connsiteY5" fmla="*/ 1420255 h 1585625"/>
                    <a:gd name="connsiteX6" fmla="*/ 1157591 w 1352144"/>
                    <a:gd name="connsiteY6" fmla="*/ 1322978 h 1585625"/>
                    <a:gd name="connsiteX7" fmla="*/ 1284051 w 1352144"/>
                    <a:gd name="connsiteY7" fmla="*/ 1449438 h 1585625"/>
                    <a:gd name="connsiteX8" fmla="*/ 1352144 w 1352144"/>
                    <a:gd name="connsiteY8" fmla="*/ 1585625 h 1585625"/>
                    <a:gd name="connsiteX0" fmla="*/ 0 w 1352144"/>
                    <a:gd name="connsiteY0" fmla="*/ 1040876 h 1585625"/>
                    <a:gd name="connsiteX1" fmla="*/ 97276 w 1352144"/>
                    <a:gd name="connsiteY1" fmla="*/ 1235429 h 1585625"/>
                    <a:gd name="connsiteX2" fmla="*/ 165370 w 1352144"/>
                    <a:gd name="connsiteY2" fmla="*/ 16 h 1585625"/>
                    <a:gd name="connsiteX3" fmla="*/ 282102 w 1352144"/>
                    <a:gd name="connsiteY3" fmla="*/ 1264612 h 1585625"/>
                    <a:gd name="connsiteX4" fmla="*/ 398834 w 1352144"/>
                    <a:gd name="connsiteY4" fmla="*/ 1060332 h 1585625"/>
                    <a:gd name="connsiteX5" fmla="*/ 612842 w 1352144"/>
                    <a:gd name="connsiteY5" fmla="*/ 1420255 h 1585625"/>
                    <a:gd name="connsiteX6" fmla="*/ 1284051 w 1352144"/>
                    <a:gd name="connsiteY6" fmla="*/ 1449438 h 1585625"/>
                    <a:gd name="connsiteX7" fmla="*/ 1352144 w 1352144"/>
                    <a:gd name="connsiteY7" fmla="*/ 1585625 h 1585625"/>
                    <a:gd name="connsiteX0" fmla="*/ 0 w 1352144"/>
                    <a:gd name="connsiteY0" fmla="*/ 1040876 h 1585625"/>
                    <a:gd name="connsiteX1" fmla="*/ 97276 w 1352144"/>
                    <a:gd name="connsiteY1" fmla="*/ 1235429 h 1585625"/>
                    <a:gd name="connsiteX2" fmla="*/ 165370 w 1352144"/>
                    <a:gd name="connsiteY2" fmla="*/ 16 h 1585625"/>
                    <a:gd name="connsiteX3" fmla="*/ 282102 w 1352144"/>
                    <a:gd name="connsiteY3" fmla="*/ 1264612 h 1585625"/>
                    <a:gd name="connsiteX4" fmla="*/ 398834 w 1352144"/>
                    <a:gd name="connsiteY4" fmla="*/ 1060332 h 1585625"/>
                    <a:gd name="connsiteX5" fmla="*/ 612842 w 1352144"/>
                    <a:gd name="connsiteY5" fmla="*/ 1420255 h 1585625"/>
                    <a:gd name="connsiteX6" fmla="*/ 1352144 w 1352144"/>
                    <a:gd name="connsiteY6" fmla="*/ 1585625 h 1585625"/>
                    <a:gd name="connsiteX0" fmla="*/ 0 w 612842"/>
                    <a:gd name="connsiteY0" fmla="*/ 1040876 h 1420255"/>
                    <a:gd name="connsiteX1" fmla="*/ 97276 w 612842"/>
                    <a:gd name="connsiteY1" fmla="*/ 1235429 h 1420255"/>
                    <a:gd name="connsiteX2" fmla="*/ 165370 w 612842"/>
                    <a:gd name="connsiteY2" fmla="*/ 16 h 1420255"/>
                    <a:gd name="connsiteX3" fmla="*/ 282102 w 612842"/>
                    <a:gd name="connsiteY3" fmla="*/ 1264612 h 1420255"/>
                    <a:gd name="connsiteX4" fmla="*/ 398834 w 612842"/>
                    <a:gd name="connsiteY4" fmla="*/ 1060332 h 1420255"/>
                    <a:gd name="connsiteX5" fmla="*/ 612842 w 612842"/>
                    <a:gd name="connsiteY5" fmla="*/ 1420255 h 1420255"/>
                    <a:gd name="connsiteX0" fmla="*/ 0 w 398834"/>
                    <a:gd name="connsiteY0" fmla="*/ 1040876 h 1309237"/>
                    <a:gd name="connsiteX1" fmla="*/ 97276 w 398834"/>
                    <a:gd name="connsiteY1" fmla="*/ 1235429 h 1309237"/>
                    <a:gd name="connsiteX2" fmla="*/ 165370 w 398834"/>
                    <a:gd name="connsiteY2" fmla="*/ 16 h 1309237"/>
                    <a:gd name="connsiteX3" fmla="*/ 282102 w 398834"/>
                    <a:gd name="connsiteY3" fmla="*/ 1264612 h 1309237"/>
                    <a:gd name="connsiteX4" fmla="*/ 398834 w 398834"/>
                    <a:gd name="connsiteY4" fmla="*/ 1060332 h 1309237"/>
                    <a:gd name="connsiteX0" fmla="*/ 0 w 282102"/>
                    <a:gd name="connsiteY0" fmla="*/ 1040876 h 1279711"/>
                    <a:gd name="connsiteX1" fmla="*/ 97276 w 282102"/>
                    <a:gd name="connsiteY1" fmla="*/ 1235429 h 1279711"/>
                    <a:gd name="connsiteX2" fmla="*/ 165370 w 282102"/>
                    <a:gd name="connsiteY2" fmla="*/ 16 h 1279711"/>
                    <a:gd name="connsiteX3" fmla="*/ 282102 w 282102"/>
                    <a:gd name="connsiteY3" fmla="*/ 1264612 h 1279711"/>
                    <a:gd name="connsiteX0" fmla="*/ 0 w 184826"/>
                    <a:gd name="connsiteY0" fmla="*/ 1235429 h 1264612"/>
                    <a:gd name="connsiteX1" fmla="*/ 68094 w 184826"/>
                    <a:gd name="connsiteY1" fmla="*/ 16 h 1264612"/>
                    <a:gd name="connsiteX2" fmla="*/ 184826 w 184826"/>
                    <a:gd name="connsiteY2" fmla="*/ 1264612 h 1264612"/>
                    <a:gd name="connsiteX0" fmla="*/ 0 w 184826"/>
                    <a:gd name="connsiteY0" fmla="*/ 1235429 h 1264612"/>
                    <a:gd name="connsiteX1" fmla="*/ 68094 w 184826"/>
                    <a:gd name="connsiteY1" fmla="*/ 16 h 1264612"/>
                    <a:gd name="connsiteX2" fmla="*/ 184826 w 184826"/>
                    <a:gd name="connsiteY2" fmla="*/ 1264612 h 1264612"/>
                    <a:gd name="connsiteX3" fmla="*/ 0 w 184826"/>
                    <a:gd name="connsiteY3" fmla="*/ 1235429 h 1264612"/>
                    <a:gd name="connsiteX0" fmla="*/ 10118 w 194944"/>
                    <a:gd name="connsiteY0" fmla="*/ 1235444 h 1318121"/>
                    <a:gd name="connsiteX1" fmla="*/ 29985 w 194944"/>
                    <a:gd name="connsiteY1" fmla="*/ 1225450 h 1318121"/>
                    <a:gd name="connsiteX2" fmla="*/ 78212 w 194944"/>
                    <a:gd name="connsiteY2" fmla="*/ 31 h 1318121"/>
                    <a:gd name="connsiteX3" fmla="*/ 194944 w 194944"/>
                    <a:gd name="connsiteY3" fmla="*/ 1264627 h 1318121"/>
                    <a:gd name="connsiteX4" fmla="*/ 10118 w 194944"/>
                    <a:gd name="connsiteY4" fmla="*/ 1235444 h 1318121"/>
                    <a:gd name="connsiteX0" fmla="*/ 10118 w 194944"/>
                    <a:gd name="connsiteY0" fmla="*/ 1235444 h 1318121"/>
                    <a:gd name="connsiteX1" fmla="*/ 29985 w 194944"/>
                    <a:gd name="connsiteY1" fmla="*/ 1225450 h 1318121"/>
                    <a:gd name="connsiteX2" fmla="*/ 78212 w 194944"/>
                    <a:gd name="connsiteY2" fmla="*/ 31 h 1318121"/>
                    <a:gd name="connsiteX3" fmla="*/ 194944 w 194944"/>
                    <a:gd name="connsiteY3" fmla="*/ 1264627 h 1318121"/>
                    <a:gd name="connsiteX4" fmla="*/ 10118 w 194944"/>
                    <a:gd name="connsiteY4" fmla="*/ 1235444 h 1318121"/>
                    <a:gd name="connsiteX0" fmla="*/ 10118 w 194944"/>
                    <a:gd name="connsiteY0" fmla="*/ 1235444 h 1318121"/>
                    <a:gd name="connsiteX1" fmla="*/ 29985 w 194944"/>
                    <a:gd name="connsiteY1" fmla="*/ 1225450 h 1318121"/>
                    <a:gd name="connsiteX2" fmla="*/ 78212 w 194944"/>
                    <a:gd name="connsiteY2" fmla="*/ 31 h 1318121"/>
                    <a:gd name="connsiteX3" fmla="*/ 194944 w 194944"/>
                    <a:gd name="connsiteY3" fmla="*/ 1264627 h 1318121"/>
                    <a:gd name="connsiteX4" fmla="*/ 10118 w 194944"/>
                    <a:gd name="connsiteY4" fmla="*/ 1235444 h 1318121"/>
                    <a:gd name="connsiteX0" fmla="*/ 41518 w 168000"/>
                    <a:gd name="connsiteY0" fmla="*/ 1313265 h 1418451"/>
                    <a:gd name="connsiteX1" fmla="*/ 3020 w 168000"/>
                    <a:gd name="connsiteY1" fmla="*/ 1225450 h 1418451"/>
                    <a:gd name="connsiteX2" fmla="*/ 51247 w 168000"/>
                    <a:gd name="connsiteY2" fmla="*/ 31 h 1418451"/>
                    <a:gd name="connsiteX3" fmla="*/ 167979 w 168000"/>
                    <a:gd name="connsiteY3" fmla="*/ 1264627 h 1418451"/>
                    <a:gd name="connsiteX4" fmla="*/ 41518 w 168000"/>
                    <a:gd name="connsiteY4" fmla="*/ 1313265 h 1418451"/>
                    <a:gd name="connsiteX0" fmla="*/ 41518 w 168000"/>
                    <a:gd name="connsiteY0" fmla="*/ 1313265 h 1400795"/>
                    <a:gd name="connsiteX1" fmla="*/ 3020 w 168000"/>
                    <a:gd name="connsiteY1" fmla="*/ 1225450 h 1400795"/>
                    <a:gd name="connsiteX2" fmla="*/ 51247 w 168000"/>
                    <a:gd name="connsiteY2" fmla="*/ 31 h 1400795"/>
                    <a:gd name="connsiteX3" fmla="*/ 167979 w 168000"/>
                    <a:gd name="connsiteY3" fmla="*/ 1264627 h 1400795"/>
                    <a:gd name="connsiteX4" fmla="*/ 41518 w 168000"/>
                    <a:gd name="connsiteY4" fmla="*/ 1313265 h 1400795"/>
                    <a:gd name="connsiteX0" fmla="*/ 107572 w 167980"/>
                    <a:gd name="connsiteY0" fmla="*/ 1342447 h 1416650"/>
                    <a:gd name="connsiteX1" fmla="*/ 980 w 167980"/>
                    <a:gd name="connsiteY1" fmla="*/ 1225450 h 1416650"/>
                    <a:gd name="connsiteX2" fmla="*/ 49207 w 167980"/>
                    <a:gd name="connsiteY2" fmla="*/ 31 h 1416650"/>
                    <a:gd name="connsiteX3" fmla="*/ 165939 w 167980"/>
                    <a:gd name="connsiteY3" fmla="*/ 1264627 h 1416650"/>
                    <a:gd name="connsiteX4" fmla="*/ 107572 w 167980"/>
                    <a:gd name="connsiteY4" fmla="*/ 1342447 h 1416650"/>
                    <a:gd name="connsiteX0" fmla="*/ 15001 w 180849"/>
                    <a:gd name="connsiteY0" fmla="*/ 1361903 h 1428212"/>
                    <a:gd name="connsiteX1" fmla="*/ 15413 w 180849"/>
                    <a:gd name="connsiteY1" fmla="*/ 1225450 h 1428212"/>
                    <a:gd name="connsiteX2" fmla="*/ 63640 w 180849"/>
                    <a:gd name="connsiteY2" fmla="*/ 31 h 1428212"/>
                    <a:gd name="connsiteX3" fmla="*/ 180372 w 180849"/>
                    <a:gd name="connsiteY3" fmla="*/ 1264627 h 1428212"/>
                    <a:gd name="connsiteX4" fmla="*/ 15001 w 180849"/>
                    <a:gd name="connsiteY4" fmla="*/ 1361903 h 1428212"/>
                    <a:gd name="connsiteX0" fmla="*/ 15001 w 180849"/>
                    <a:gd name="connsiteY0" fmla="*/ 1361903 h 1405740"/>
                    <a:gd name="connsiteX1" fmla="*/ 15413 w 180849"/>
                    <a:gd name="connsiteY1" fmla="*/ 1225450 h 1405740"/>
                    <a:gd name="connsiteX2" fmla="*/ 63640 w 180849"/>
                    <a:gd name="connsiteY2" fmla="*/ 31 h 1405740"/>
                    <a:gd name="connsiteX3" fmla="*/ 180372 w 180849"/>
                    <a:gd name="connsiteY3" fmla="*/ 1264627 h 1405740"/>
                    <a:gd name="connsiteX4" fmla="*/ 15001 w 180849"/>
                    <a:gd name="connsiteY4" fmla="*/ 1361903 h 1405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849" h="1405740">
                      <a:moveTo>
                        <a:pt x="15001" y="1361903"/>
                      </a:moveTo>
                      <a:cubicBezTo>
                        <a:pt x="-12492" y="1355374"/>
                        <a:pt x="4064" y="1431352"/>
                        <a:pt x="15413" y="1225450"/>
                      </a:cubicBezTo>
                      <a:cubicBezTo>
                        <a:pt x="26762" y="1019548"/>
                        <a:pt x="36147" y="-6499"/>
                        <a:pt x="63640" y="31"/>
                      </a:cubicBezTo>
                      <a:cubicBezTo>
                        <a:pt x="91133" y="6561"/>
                        <a:pt x="188479" y="1037648"/>
                        <a:pt x="180372" y="1264627"/>
                      </a:cubicBezTo>
                      <a:cubicBezTo>
                        <a:pt x="172266" y="1491606"/>
                        <a:pt x="76610" y="1381358"/>
                        <a:pt x="15001" y="1361903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35" name="Gerade Verbindung 34"/>
              <p:cNvCxnSpPr/>
              <p:nvPr/>
            </p:nvCxnSpPr>
            <p:spPr bwMode="auto">
              <a:xfrm>
                <a:off x="1688432" y="1275240"/>
                <a:ext cx="0" cy="216024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36" name="Gerade Verbindung 35"/>
              <p:cNvCxnSpPr/>
              <p:nvPr/>
            </p:nvCxnSpPr>
            <p:spPr bwMode="auto">
              <a:xfrm flipH="1" flipV="1">
                <a:off x="1472408" y="3003432"/>
                <a:ext cx="3384376" cy="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37" name="Textfeld 36"/>
              <p:cNvSpPr txBox="1"/>
              <p:nvPr/>
            </p:nvSpPr>
            <p:spPr>
              <a:xfrm>
                <a:off x="3956684" y="3066148"/>
                <a:ext cx="18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frequency</a:t>
                </a:r>
              </a:p>
            </p:txBody>
          </p:sp>
          <p:sp>
            <p:nvSpPr>
              <p:cNvPr id="38" name="Textfeld 37"/>
              <p:cNvSpPr txBox="1"/>
              <p:nvPr/>
            </p:nvSpPr>
            <p:spPr>
              <a:xfrm rot="16200000">
                <a:off x="539121" y="1890125"/>
                <a:ext cx="1857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Power spectru</a:t>
                </a:r>
                <a:r>
                  <a:rPr lang="en-US" dirty="0"/>
                  <a:t>m</a:t>
                </a:r>
                <a:endParaRPr lang="en-US" dirty="0" smtClean="0"/>
              </a:p>
            </p:txBody>
          </p:sp>
        </p:grpSp>
        <p:sp>
          <p:nvSpPr>
            <p:cNvPr id="27" name="Textfeld 26"/>
            <p:cNvSpPr txBox="1"/>
            <p:nvPr/>
          </p:nvSpPr>
          <p:spPr>
            <a:xfrm>
              <a:off x="7171556" y="407562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1</a:t>
              </a: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8100242" y="5133580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2</a:t>
              </a:r>
            </a:p>
          </p:txBody>
        </p:sp>
        <p:cxnSp>
          <p:nvCxnSpPr>
            <p:cNvPr id="2049" name="Gerade Verbindung mit Pfeil 2048"/>
            <p:cNvCxnSpPr/>
            <p:nvPr/>
          </p:nvCxnSpPr>
          <p:spPr bwMode="auto">
            <a:xfrm flipH="1">
              <a:off x="6743693" y="4354526"/>
              <a:ext cx="492603" cy="26469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Gerade Verbindung mit Pfeil 45"/>
            <p:cNvCxnSpPr/>
            <p:nvPr/>
          </p:nvCxnSpPr>
          <p:spPr bwMode="auto">
            <a:xfrm flipH="1">
              <a:off x="7607789" y="5396549"/>
              <a:ext cx="492603" cy="26469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8" name="Inhaltsplatzhalter 4"/>
          <p:cNvSpPr>
            <a:spLocks noGrp="1"/>
          </p:cNvSpPr>
          <p:nvPr>
            <p:ph idx="1"/>
          </p:nvPr>
        </p:nvSpPr>
        <p:spPr>
          <a:xfrm>
            <a:off x="755577" y="1196752"/>
            <a:ext cx="8208912" cy="2808312"/>
          </a:xfrm>
        </p:spPr>
        <p:txBody>
          <a:bodyPr/>
          <a:lstStyle/>
          <a:p>
            <a:r>
              <a:rPr lang="en-US" sz="2000" b="0" dirty="0" smtClean="0"/>
              <a:t>It is defined </a:t>
            </a:r>
            <a:r>
              <a:rPr lang="en-US" sz="2000" b="0" smtClean="0"/>
              <a:t>in decibel (dB)</a:t>
            </a:r>
            <a:endParaRPr lang="en-US" sz="2000" b="0" dirty="0" smtClean="0"/>
          </a:p>
          <a:p>
            <a:r>
              <a:rPr lang="en-US" sz="2000" b="0" dirty="0" smtClean="0"/>
              <a:t>Ratio between noise and signal power</a:t>
            </a:r>
          </a:p>
          <a:p>
            <a:r>
              <a:rPr lang="en-US" sz="2000" b="0" dirty="0" smtClean="0"/>
              <a:t>It depends on the backscatter intensity</a:t>
            </a:r>
          </a:p>
          <a:p>
            <a:pPr lvl="1">
              <a:buFont typeface="Symbol"/>
              <a:buChar char="Þ"/>
            </a:pPr>
            <a:r>
              <a:rPr lang="en-US" sz="1800" b="0" dirty="0" smtClean="0"/>
              <a:t>on the distance of the range gate</a:t>
            </a:r>
          </a:p>
          <a:p>
            <a:pPr lvl="1">
              <a:buFont typeface="Symbol"/>
              <a:buChar char="Þ"/>
            </a:pPr>
            <a:r>
              <a:rPr lang="en-US" sz="1800" b="0" dirty="0" smtClean="0"/>
              <a:t>on the visibility</a:t>
            </a:r>
          </a:p>
          <a:p>
            <a:pPr lvl="1">
              <a:buFont typeface="Symbol"/>
              <a:buChar char="Þ"/>
            </a:pPr>
            <a:r>
              <a:rPr lang="en-US" sz="1800" b="0" dirty="0" smtClean="0"/>
              <a:t>on the aerosol concentration </a:t>
            </a:r>
          </a:p>
          <a:p>
            <a:r>
              <a:rPr lang="en-US" sz="2000" b="0" dirty="0" smtClean="0"/>
              <a:t>Increase with the number of averaged spectra</a:t>
            </a:r>
          </a:p>
          <a:p>
            <a:r>
              <a:rPr lang="en-US" sz="2000" b="0" dirty="0"/>
              <a:t>D</a:t>
            </a:r>
            <a:r>
              <a:rPr lang="en-US" sz="2000" b="0" dirty="0" smtClean="0"/>
              <a:t>ata below a certain threshold should be discarded</a:t>
            </a:r>
            <a:endParaRPr lang="en-US" sz="2000" b="0" dirty="0"/>
          </a:p>
          <a:p>
            <a:pPr marL="0" indent="0">
              <a:buNone/>
            </a:pPr>
            <a:endParaRPr lang="en-US" sz="2000" b="0" dirty="0" smtClean="0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151" y="4372396"/>
            <a:ext cx="257333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0505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8638" y="2780928"/>
            <a:ext cx="8462962" cy="730250"/>
          </a:xfrm>
        </p:spPr>
        <p:txBody>
          <a:bodyPr/>
          <a:lstStyle/>
          <a:p>
            <a:pPr algn="ctr"/>
            <a:r>
              <a:rPr lang="en-US" dirty="0" smtClean="0"/>
              <a:t>Vertical profilers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092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smtClean="0"/>
              <a:t>From radial wind to wind vector</a:t>
            </a:r>
          </a:p>
          <a:p>
            <a:r>
              <a:rPr lang="en-US" sz="2400" dirty="0" smtClean="0"/>
              <a:t>Vertical profilers</a:t>
            </a:r>
            <a:endParaRPr lang="en-US" sz="2400" dirty="0"/>
          </a:p>
        </p:txBody>
      </p:sp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755577" y="1196752"/>
            <a:ext cx="820891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0" dirty="0" smtClean="0"/>
              <a:t>One measurement = One radial wind speed</a:t>
            </a:r>
          </a:p>
          <a:p>
            <a:r>
              <a:rPr lang="en-US" sz="2000" b="0" dirty="0" smtClean="0"/>
              <a:t>At least three measurements in three not linearly dependent directions are required</a:t>
            </a:r>
          </a:p>
          <a:p>
            <a:pPr marL="0" indent="0">
              <a:buNone/>
            </a:pPr>
            <a:endParaRPr lang="en-US" sz="2000" b="0" dirty="0" smtClean="0"/>
          </a:p>
          <a:p>
            <a:pPr marL="0" indent="0">
              <a:buNone/>
            </a:pPr>
            <a:r>
              <a:rPr lang="en-US" sz="2000" b="0" dirty="0" smtClean="0"/>
              <a:t>Standard approach of vertical profiler:</a:t>
            </a:r>
          </a:p>
          <a:p>
            <a:pPr marL="0" indent="0">
              <a:buNone/>
            </a:pPr>
            <a:endParaRPr lang="en-US" sz="2000" b="0" dirty="0" smtClean="0"/>
          </a:p>
          <a:p>
            <a:r>
              <a:rPr lang="en-US" sz="2000" b="0" err="1" smtClean="0"/>
              <a:t>cw</a:t>
            </a:r>
            <a:r>
              <a:rPr lang="en-US" sz="2000" b="0"/>
              <a:t> </a:t>
            </a:r>
            <a:r>
              <a:rPr lang="en-US" sz="2000" b="0" smtClean="0">
                <a:sym typeface="Symbol"/>
              </a:rPr>
              <a:t> </a:t>
            </a:r>
            <a:r>
              <a:rPr lang="en-US" sz="2000" b="0" smtClean="0"/>
              <a:t>Velocity </a:t>
            </a:r>
            <a:r>
              <a:rPr lang="en-US" sz="2000" b="0" dirty="0" smtClean="0"/>
              <a:t>Azimuth </a:t>
            </a:r>
            <a:r>
              <a:rPr lang="en-US" sz="2000" b="0" dirty="0" err="1" smtClean="0"/>
              <a:t>Dislplay</a:t>
            </a:r>
            <a:r>
              <a:rPr lang="en-US" sz="2000" b="0" dirty="0" smtClean="0"/>
              <a:t> (VAD):</a:t>
            </a:r>
            <a:br>
              <a:rPr lang="en-US" sz="2000" b="0" dirty="0" smtClean="0"/>
            </a:br>
            <a:r>
              <a:rPr lang="en-US" sz="1800" b="0" dirty="0" smtClean="0"/>
              <a:t>Radial wind speed at several points</a:t>
            </a:r>
            <a:br>
              <a:rPr lang="en-US" sz="1800" b="0" dirty="0" smtClean="0"/>
            </a:br>
            <a:r>
              <a:rPr lang="en-US" sz="1800" b="0" dirty="0" smtClean="0"/>
              <a:t>scanning a vertical cone</a:t>
            </a:r>
            <a:br>
              <a:rPr lang="en-US" sz="1800" b="0" dirty="0" smtClean="0"/>
            </a:br>
            <a:r>
              <a:rPr lang="en-US" sz="1800" b="0" dirty="0" smtClean="0"/>
              <a:t>(one height per scan)</a:t>
            </a:r>
          </a:p>
          <a:p>
            <a:endParaRPr lang="en-US" sz="1800" b="0" dirty="0" smtClean="0"/>
          </a:p>
          <a:p>
            <a:pPr marL="0" indent="0">
              <a:buNone/>
            </a:pPr>
            <a:r>
              <a:rPr lang="en-US" sz="2000" dirty="0" smtClean="0"/>
              <a:t>Hypothesis</a:t>
            </a:r>
            <a:r>
              <a:rPr lang="en-US" sz="2000" dirty="0"/>
              <a:t>: homogeneous </a:t>
            </a:r>
            <a:r>
              <a:rPr lang="en-US" sz="2000" dirty="0" smtClean="0"/>
              <a:t>wind field</a:t>
            </a:r>
            <a:endParaRPr lang="en-US" sz="2000" dirty="0"/>
          </a:p>
          <a:p>
            <a:pPr marL="0" indent="0">
              <a:buNone/>
            </a:pPr>
            <a:endParaRPr lang="en-US" sz="2000" b="0" dirty="0" smtClean="0"/>
          </a:p>
          <a:p>
            <a:pPr marL="0" indent="0">
              <a:buNone/>
            </a:pPr>
            <a:endParaRPr lang="en-US" sz="2000" b="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2" t="10013" r="27175" b="26179"/>
          <a:stretch/>
        </p:blipFill>
        <p:spPr>
          <a:xfrm>
            <a:off x="5580112" y="2204864"/>
            <a:ext cx="3106332" cy="302433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55576" y="5229200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three or five directions are also used</a:t>
            </a:r>
          </a:p>
        </p:txBody>
      </p:sp>
      <p:sp>
        <p:nvSpPr>
          <p:cNvPr id="11" name="Rechteck 10"/>
          <p:cNvSpPr/>
          <p:nvPr/>
        </p:nvSpPr>
        <p:spPr>
          <a:xfrm>
            <a:off x="7044597" y="5085036"/>
            <a:ext cx="642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VAD</a:t>
            </a:r>
          </a:p>
        </p:txBody>
      </p:sp>
    </p:spTree>
    <p:extLst>
      <p:ext uri="{BB962C8B-B14F-4D97-AF65-F5344CB8AC3E}">
        <p14:creationId xmlns:p14="http://schemas.microsoft.com/office/powerpoint/2010/main" val="3230415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smtClean="0"/>
              <a:t>From radial wind to wind vector </a:t>
            </a:r>
            <a:br>
              <a:rPr lang="en-US" dirty="0" smtClean="0"/>
            </a:br>
            <a:r>
              <a:rPr lang="en-US" sz="2400" dirty="0" smtClean="0"/>
              <a:t>Velocity Azimuth Display (VAD, </a:t>
            </a:r>
            <a:r>
              <a:rPr lang="en-US" sz="2400" dirty="0" err="1" smtClean="0"/>
              <a:t>cw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9" name="Inhaltsplatzhalter 70"/>
          <p:cNvSpPr>
            <a:spLocks noGrp="1"/>
          </p:cNvSpPr>
          <p:nvPr>
            <p:ph sz="quarter" idx="4294967295"/>
          </p:nvPr>
        </p:nvSpPr>
        <p:spPr>
          <a:xfrm>
            <a:off x="719572" y="980728"/>
            <a:ext cx="5076564" cy="3096344"/>
          </a:xfrm>
          <a:prstGeom prst="rect">
            <a:avLst/>
          </a:prstGeom>
        </p:spPr>
        <p:txBody>
          <a:bodyPr/>
          <a:lstStyle/>
          <a:p>
            <a:r>
              <a:rPr lang="de-DE" sz="2000" b="0" dirty="0" smtClean="0"/>
              <a:t>Radial wind </a:t>
            </a:r>
            <a:r>
              <a:rPr lang="de-DE" sz="2000" b="0" dirty="0" err="1" smtClean="0"/>
              <a:t>speed</a:t>
            </a:r>
            <a:r>
              <a:rPr lang="de-DE" sz="2000" b="0" dirty="0"/>
              <a:t> </a:t>
            </a:r>
            <a:r>
              <a:rPr lang="de-DE" sz="2000" b="0" dirty="0" err="1"/>
              <a:t>commonly</a:t>
            </a:r>
            <a:r>
              <a:rPr lang="de-DE" sz="2000" b="0" dirty="0"/>
              <a:t> </a:t>
            </a:r>
            <a:r>
              <a:rPr lang="de-DE" sz="2000" b="0" dirty="0" err="1" smtClean="0"/>
              <a:t>sampled</a:t>
            </a:r>
            <a:r>
              <a:rPr lang="de-DE" sz="2000" b="0" dirty="0"/>
              <a:t> </a:t>
            </a:r>
            <a:r>
              <a:rPr lang="de-DE" sz="2000" b="0" dirty="0" err="1" smtClean="0"/>
              <a:t>at</a:t>
            </a:r>
            <a:r>
              <a:rPr lang="de-DE" sz="2000" b="0" dirty="0" smtClean="0"/>
              <a:t> 50Hz</a:t>
            </a:r>
          </a:p>
          <a:p>
            <a:r>
              <a:rPr lang="de-DE" sz="2000" b="0" dirty="0" err="1" smtClean="0"/>
              <a:t>There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is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direction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anbiguity</a:t>
            </a:r>
            <a:r>
              <a:rPr lang="de-DE" sz="2000" b="0" dirty="0" smtClean="0"/>
              <a:t> (</a:t>
            </a:r>
            <a:r>
              <a:rPr lang="de-DE" sz="2000" b="0" dirty="0" err="1" smtClean="0"/>
              <a:t>the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cosinus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is</a:t>
            </a:r>
            <a:r>
              <a:rPr lang="de-DE" sz="2000" b="0" dirty="0" smtClean="0"/>
              <a:t> an </a:t>
            </a:r>
            <a:r>
              <a:rPr lang="de-DE" sz="2000" b="0" dirty="0" err="1" smtClean="0"/>
              <a:t>even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function</a:t>
            </a:r>
            <a:r>
              <a:rPr lang="de-DE" sz="2000" b="0" dirty="0" smtClean="0"/>
              <a:t>)</a:t>
            </a:r>
          </a:p>
          <a:p>
            <a:r>
              <a:rPr lang="de-DE" sz="2000" b="0" dirty="0" smtClean="0"/>
              <a:t>New </a:t>
            </a:r>
            <a:r>
              <a:rPr lang="de-DE" sz="2000" b="0" dirty="0" err="1" smtClean="0"/>
              <a:t>focus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distance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required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to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scan</a:t>
            </a:r>
            <a:r>
              <a:rPr lang="de-DE" sz="2000" b="0" dirty="0" smtClean="0"/>
              <a:t> a different </a:t>
            </a:r>
            <a:r>
              <a:rPr lang="de-DE" sz="2000" b="0" dirty="0" err="1" smtClean="0"/>
              <a:t>height</a:t>
            </a:r>
            <a:endParaRPr lang="de-DE" sz="2000" b="0" dirty="0" smtClean="0"/>
          </a:p>
          <a:p>
            <a:pPr marL="0" indent="0">
              <a:buNone/>
            </a:pPr>
            <a:endParaRPr lang="de-DE" sz="2000" b="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1" t="10013" r="26373" b="26179"/>
          <a:stretch/>
        </p:blipFill>
        <p:spPr>
          <a:xfrm>
            <a:off x="8022911" y="131763"/>
            <a:ext cx="921044" cy="1001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1080200" y="2952376"/>
                <a:ext cx="4535344" cy="3332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 smtClean="0">
                    <a:latin typeface="Arial" pitchFamily="34" charset="0"/>
                    <a:cs typeface="Arial" pitchFamily="34" charset="0"/>
                  </a:rPr>
                  <a:t>Fit </a:t>
                </a:r>
                <a:r>
                  <a:rPr lang="de-DE" sz="2000" dirty="0" err="1" smtClean="0">
                    <a:latin typeface="Arial" pitchFamily="34" charset="0"/>
                    <a:cs typeface="Arial" pitchFamily="34" charset="0"/>
                  </a:rPr>
                  <a:t>function</a:t>
                </a:r>
                <a:r>
                  <a:rPr lang="de-DE" sz="2000" dirty="0" smtClean="0">
                    <a:latin typeface="Arial" pitchFamily="34" charset="0"/>
                    <a:cs typeface="Arial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𝑟𝑎𝑑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b</m:t>
                          </m:r>
                          <m:r>
                            <a:rPr lang="de-DE" b="0" i="0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𝜑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/>
                        </a:rPr>
                        <m:t>+</m:t>
                      </m:r>
                      <m:r>
                        <a:rPr lang="de-DE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de-DE" sz="2000" dirty="0" smtClean="0"/>
                  <a:t>Horizontal </a:t>
                </a:r>
                <a:r>
                  <a:rPr lang="de-DE" sz="2000" dirty="0" err="1" smtClean="0"/>
                  <a:t>and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vertical</a:t>
                </a:r>
                <a:r>
                  <a:rPr lang="de-DE" sz="2000" dirty="0" smtClean="0"/>
                  <a:t> wind </a:t>
                </a:r>
                <a:r>
                  <a:rPr lang="de-DE" sz="2000" dirty="0" err="1" smtClean="0"/>
                  <a:t>speed</a:t>
                </a:r>
                <a:r>
                  <a:rPr lang="de-DE" sz="200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h𝑜𝑟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/>
                            </a:rPr>
                            <m:t>𝑏</m:t>
                          </m:r>
                        </m:num>
                        <m:den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𝜗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  <m:r>
                        <a:rPr lang="de-DE" b="0" i="1" smtClean="0">
                          <a:latin typeface="Cambria Math"/>
                        </a:rPr>
                        <m:t> ;</m:t>
                      </m:r>
                      <m:r>
                        <a:rPr lang="de-DE" b="0" i="1" smtClean="0">
                          <a:latin typeface="Cambria Math"/>
                        </a:rPr>
                        <m:t>𝑤</m:t>
                      </m:r>
                      <m:r>
                        <a:rPr lang="de-DE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sin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⁡(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𝜗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de-DE" sz="2000" dirty="0" smtClean="0"/>
              </a:p>
              <a:p>
                <a:r>
                  <a:rPr lang="de-DE" sz="2000" dirty="0" smtClean="0"/>
                  <a:t>Wind </a:t>
                </a:r>
                <a:r>
                  <a:rPr lang="de-DE" sz="2000" dirty="0" err="1" smtClean="0"/>
                  <a:t>direction</a:t>
                </a:r>
                <a:r>
                  <a:rPr lang="de-DE" sz="2000" dirty="0" smtClean="0"/>
                  <a:t>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𝐷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r>
                      <a:rPr lang="de-DE" b="0" i="1" smtClean="0">
                        <a:latin typeface="Cambria Math"/>
                      </a:rPr>
                      <m:t>𝑏</m:t>
                    </m:r>
                    <m:r>
                      <a:rPr lang="de-DE" b="0" i="1" smtClean="0">
                        <a:latin typeface="Cambria Math"/>
                      </a:rPr>
                      <m:t>±180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algn="ctr"/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</a:rPr>
                      <m:t>𝜑</m:t>
                    </m:r>
                  </m:oMath>
                </a14:m>
                <a:r>
                  <a:rPr lang="en-US" sz="2000" dirty="0" smtClean="0"/>
                  <a:t> is the azimuth and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</a:rPr>
                      <m:t>𝜗</m:t>
                    </m:r>
                  </m:oMath>
                </a14:m>
                <a:r>
                  <a:rPr lang="en-US" sz="2000" dirty="0" smtClean="0"/>
                  <a:t> the cone angle</a:t>
                </a:r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200" y="2952376"/>
                <a:ext cx="4535344" cy="3332644"/>
              </a:xfrm>
              <a:prstGeom prst="rect">
                <a:avLst/>
              </a:prstGeom>
              <a:blipFill rotWithShape="1">
                <a:blip r:embed="rId3"/>
                <a:stretch>
                  <a:fillRect l="-1344" t="-731" r="-403" b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625" y="2564904"/>
            <a:ext cx="3575344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 rot="16200000">
            <a:off x="8444824" y="4315272"/>
            <a:ext cx="1028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Fig</a:t>
            </a:r>
            <a:r>
              <a:rPr lang="de-DE" sz="1200" smtClean="0"/>
              <a:t>.: </a:t>
            </a:r>
            <a:r>
              <a:rPr lang="de-DE" sz="1200" smtClean="0"/>
              <a:t>Werner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05244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smtClean="0"/>
              <a:t>From radial wind to wind vector </a:t>
            </a:r>
            <a:br>
              <a:rPr lang="en-US" dirty="0" smtClean="0"/>
            </a:br>
            <a:r>
              <a:rPr lang="en-US" sz="2400" dirty="0" smtClean="0"/>
              <a:t>Comparison with standard anemometer (calibration)</a:t>
            </a:r>
            <a:endParaRPr lang="en-US" sz="2400" dirty="0"/>
          </a:p>
        </p:txBody>
      </p:sp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755577" y="1196752"/>
            <a:ext cx="734481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0" smtClean="0"/>
              <a:t>10-min </a:t>
            </a:r>
            <a:r>
              <a:rPr lang="en-US" sz="2000" b="0" dirty="0" smtClean="0"/>
              <a:t>average of </a:t>
            </a:r>
            <a:r>
              <a:rPr lang="en-US" sz="2000" b="0" smtClean="0"/>
              <a:t>the horizontal </a:t>
            </a:r>
            <a:r>
              <a:rPr lang="en-US" sz="2000" b="0" dirty="0" smtClean="0"/>
              <a:t>wind direction and speed</a:t>
            </a:r>
          </a:p>
          <a:p>
            <a:r>
              <a:rPr lang="en-US" sz="2000" b="0" dirty="0" smtClean="0"/>
              <a:t>Scatter plot and linear regression of standard anemometry and lidar statistics</a:t>
            </a:r>
          </a:p>
          <a:p>
            <a:r>
              <a:rPr lang="en-US" sz="2000" b="0" smtClean="0"/>
              <a:t>10-min </a:t>
            </a:r>
            <a:r>
              <a:rPr lang="en-US" sz="2000" b="0" dirty="0" smtClean="0"/>
              <a:t>average fits well</a:t>
            </a:r>
          </a:p>
          <a:p>
            <a:r>
              <a:rPr lang="en-US" sz="2000" b="0" dirty="0"/>
              <a:t>F</a:t>
            </a:r>
            <a:r>
              <a:rPr lang="en-US" sz="2000" b="0" dirty="0" smtClean="0"/>
              <a:t>or the standard deviation it is not </a:t>
            </a:r>
            <a:r>
              <a:rPr lang="en-US" sz="2000" b="0" smtClean="0"/>
              <a:t>so straight-forward...</a:t>
            </a:r>
            <a:endParaRPr lang="en-US" sz="2000" b="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6E9F8"/>
              </a:clrFrom>
              <a:clrTo>
                <a:srgbClr val="D6E9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7827178" cy="3083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 rot="16200000">
            <a:off x="8006208" y="5179369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Fig.: B. </a:t>
            </a:r>
            <a:r>
              <a:rPr lang="de-DE" sz="1200" dirty="0" err="1" smtClean="0"/>
              <a:t>Canadillas</a:t>
            </a:r>
            <a:r>
              <a:rPr lang="de-DE" sz="1200" dirty="0" smtClean="0"/>
              <a:t>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627760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smtClean="0"/>
              <a:t>From radial wind to wind vector: </a:t>
            </a:r>
            <a:br>
              <a:rPr lang="en-US" dirty="0" smtClean="0"/>
            </a:br>
            <a:r>
              <a:rPr lang="en-US" sz="2400" smtClean="0"/>
              <a:t>Discrepancies </a:t>
            </a:r>
            <a:r>
              <a:rPr lang="en-US" sz="2400" smtClean="0"/>
              <a:t>with </a:t>
            </a:r>
            <a:r>
              <a:rPr lang="en-US" sz="2400" dirty="0" smtClean="0"/>
              <a:t>standard anemometer</a:t>
            </a:r>
            <a:endParaRPr lang="en-US" sz="2400" dirty="0"/>
          </a:p>
        </p:txBody>
      </p:sp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755577" y="1196752"/>
            <a:ext cx="4680519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0" dirty="0" smtClean="0"/>
              <a:t>Breakdown of the homogeneity model of the flow</a:t>
            </a:r>
          </a:p>
          <a:p>
            <a:pPr marL="457200" lvl="1" indent="0">
              <a:buNone/>
            </a:pPr>
            <a:r>
              <a:rPr lang="en-US" sz="1600" b="0" smtClean="0"/>
              <a:t>complex </a:t>
            </a:r>
            <a:r>
              <a:rPr lang="en-US" sz="1600" b="0" smtClean="0"/>
              <a:t>terrain, </a:t>
            </a:r>
            <a:r>
              <a:rPr lang="en-US" sz="1600" b="0" dirty="0" smtClean="0"/>
              <a:t>wakes, shear, veer, turbulent structures</a:t>
            </a:r>
          </a:p>
          <a:p>
            <a:pPr marL="457200" lvl="1" indent="0">
              <a:buNone/>
            </a:pPr>
            <a:endParaRPr lang="en-US" sz="1600" b="0" dirty="0" smtClean="0"/>
          </a:p>
          <a:p>
            <a:r>
              <a:rPr lang="en-US" sz="2000" b="0" dirty="0" smtClean="0"/>
              <a:t>Atmospheric conditions</a:t>
            </a:r>
          </a:p>
          <a:p>
            <a:pPr marL="457200" lvl="1" indent="0">
              <a:buNone/>
            </a:pPr>
            <a:r>
              <a:rPr lang="en-US" sz="1600" b="0" dirty="0" smtClean="0"/>
              <a:t>inhomogeneous scatter distribution, clouds, rain, veer</a:t>
            </a:r>
          </a:p>
          <a:p>
            <a:pPr marL="457200" lvl="1" indent="0">
              <a:buNone/>
            </a:pPr>
            <a:endParaRPr lang="en-US" sz="1600" b="0" dirty="0" smtClean="0"/>
          </a:p>
          <a:p>
            <a:r>
              <a:rPr lang="en-US" sz="2000" b="0" dirty="0" smtClean="0"/>
              <a:t>Accuracy of device components/installation</a:t>
            </a:r>
          </a:p>
          <a:p>
            <a:pPr marL="457200" lvl="1" indent="0">
              <a:buNone/>
            </a:pPr>
            <a:r>
              <a:rPr lang="en-US" sz="1600" b="0" dirty="0" smtClean="0"/>
              <a:t>cone angle, sensing range, tilt mounting, </a:t>
            </a:r>
          </a:p>
          <a:p>
            <a:pPr marL="457200" lvl="1" indent="0">
              <a:buNone/>
            </a:pPr>
            <a:endParaRPr lang="en-US" sz="1600" b="0" dirty="0" smtClean="0"/>
          </a:p>
          <a:p>
            <a:pPr marL="400050"/>
            <a:r>
              <a:rPr lang="en-US" sz="2000" b="0" dirty="0" smtClean="0"/>
              <a:t>Accuracy/installation of standard anemometry</a:t>
            </a:r>
          </a:p>
        </p:txBody>
      </p:sp>
      <p:grpSp>
        <p:nvGrpSpPr>
          <p:cNvPr id="3" name="Gruppieren 2"/>
          <p:cNvGrpSpPr/>
          <p:nvPr/>
        </p:nvGrpSpPr>
        <p:grpSpPr>
          <a:xfrm rot="5400000">
            <a:off x="5911223" y="3407584"/>
            <a:ext cx="2506133" cy="2736307"/>
            <a:chOff x="6500826" y="2928968"/>
            <a:chExt cx="2506133" cy="2736307"/>
          </a:xfrm>
        </p:grpSpPr>
        <p:grpSp>
          <p:nvGrpSpPr>
            <p:cNvPr id="2" name="Gruppieren 1"/>
            <p:cNvGrpSpPr/>
            <p:nvPr/>
          </p:nvGrpSpPr>
          <p:grpSpPr>
            <a:xfrm>
              <a:off x="6500826" y="2928968"/>
              <a:ext cx="2506133" cy="2736307"/>
              <a:chOff x="6500826" y="2928968"/>
              <a:chExt cx="2506133" cy="2736307"/>
            </a:xfrm>
          </p:grpSpPr>
          <p:sp>
            <p:nvSpPr>
              <p:cNvPr id="4" name="Ellipse 3"/>
              <p:cNvSpPr/>
              <p:nvPr/>
            </p:nvSpPr>
            <p:spPr bwMode="auto">
              <a:xfrm>
                <a:off x="6858016" y="3286124"/>
                <a:ext cx="142876" cy="117157"/>
              </a:xfrm>
              <a:prstGeom prst="ellipse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 bwMode="auto">
              <a:xfrm>
                <a:off x="7254000" y="3740471"/>
                <a:ext cx="142876" cy="117157"/>
              </a:xfrm>
              <a:prstGeom prst="ellipse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 bwMode="auto">
              <a:xfrm>
                <a:off x="6500826" y="3714752"/>
                <a:ext cx="142876" cy="117157"/>
              </a:xfrm>
              <a:prstGeom prst="ellipse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grpSp>
            <p:nvGrpSpPr>
              <p:cNvPr id="77" name="Gruppieren 76"/>
              <p:cNvGrpSpPr/>
              <p:nvPr/>
            </p:nvGrpSpPr>
            <p:grpSpPr>
              <a:xfrm>
                <a:off x="6522177" y="2928968"/>
                <a:ext cx="2484782" cy="2736307"/>
                <a:chOff x="6522177" y="2928968"/>
                <a:chExt cx="2484782" cy="2736307"/>
              </a:xfrm>
            </p:grpSpPr>
            <p:grpSp>
              <p:nvGrpSpPr>
                <p:cNvPr id="78" name="Gruppieren 77"/>
                <p:cNvGrpSpPr/>
                <p:nvPr/>
              </p:nvGrpSpPr>
              <p:grpSpPr>
                <a:xfrm>
                  <a:off x="6522177" y="2928968"/>
                  <a:ext cx="2484782" cy="2736307"/>
                  <a:chOff x="6522177" y="2928968"/>
                  <a:chExt cx="2484782" cy="2736307"/>
                </a:xfrm>
              </p:grpSpPr>
              <p:grpSp>
                <p:nvGrpSpPr>
                  <p:cNvPr id="80" name="Gruppieren 119"/>
                  <p:cNvGrpSpPr>
                    <a:grpSpLocks/>
                  </p:cNvGrpSpPr>
                  <p:nvPr/>
                </p:nvGrpSpPr>
                <p:grpSpPr bwMode="auto">
                  <a:xfrm>
                    <a:off x="6572277" y="2928968"/>
                    <a:ext cx="2434682" cy="2736307"/>
                    <a:chOff x="1000093" y="2714618"/>
                    <a:chExt cx="2963108" cy="3401919"/>
                  </a:xfrm>
                </p:grpSpPr>
                <p:grpSp>
                  <p:nvGrpSpPr>
                    <p:cNvPr id="84" name="Gruppieren 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00093" y="2714618"/>
                      <a:ext cx="2428584" cy="1499979"/>
                      <a:chOff x="4643438" y="857232"/>
                      <a:chExt cx="4358765" cy="2571402"/>
                    </a:xfrm>
                  </p:grpSpPr>
                  <p:sp>
                    <p:nvSpPr>
                      <p:cNvPr id="98" name="Rechteck 97"/>
                      <p:cNvSpPr/>
                      <p:nvPr/>
                    </p:nvSpPr>
                    <p:spPr>
                      <a:xfrm>
                        <a:off x="5357762" y="2501576"/>
                        <a:ext cx="214991" cy="21315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de-DE"/>
                      </a:p>
                    </p:txBody>
                  </p:sp>
                  <p:sp>
                    <p:nvSpPr>
                      <p:cNvPr id="99" name="Ellipse 98"/>
                      <p:cNvSpPr/>
                      <p:nvPr/>
                    </p:nvSpPr>
                    <p:spPr>
                      <a:xfrm>
                        <a:off x="4643438" y="1784290"/>
                        <a:ext cx="1643639" cy="1644344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de-DE"/>
                      </a:p>
                    </p:txBody>
                  </p:sp>
                  <p:sp>
                    <p:nvSpPr>
                      <p:cNvPr id="100" name="Bogen 99"/>
                      <p:cNvSpPr>
                        <a:spLocks/>
                      </p:cNvSpPr>
                      <p:nvPr/>
                    </p:nvSpPr>
                    <p:spPr>
                      <a:xfrm rot="10800000">
                        <a:off x="5857096" y="857232"/>
                        <a:ext cx="2285143" cy="2070655"/>
                      </a:xfrm>
                      <a:prstGeom prst="arc">
                        <a:avLst>
                          <a:gd name="adj1" fmla="val 13086914"/>
                          <a:gd name="adj2" fmla="val 19622881"/>
                        </a:avLst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de-DE"/>
                      </a:p>
                    </p:txBody>
                  </p:sp>
                  <p:sp>
                    <p:nvSpPr>
                      <p:cNvPr id="101" name="Bogen 100"/>
                      <p:cNvSpPr/>
                      <p:nvPr/>
                    </p:nvSpPr>
                    <p:spPr>
                      <a:xfrm>
                        <a:off x="8142239" y="2207217"/>
                        <a:ext cx="554815" cy="186089"/>
                      </a:xfrm>
                      <a:prstGeom prst="arc">
                        <a:avLst>
                          <a:gd name="adj1" fmla="val 11197349"/>
                          <a:gd name="adj2" fmla="val 16233085"/>
                        </a:avLst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de-DE" dirty="0"/>
                      </a:p>
                    </p:txBody>
                  </p:sp>
                  <p:cxnSp>
                    <p:nvCxnSpPr>
                      <p:cNvPr id="102" name="Gerade Verbindung mit Pfeil 101"/>
                      <p:cNvCxnSpPr>
                        <a:endCxn id="101" idx="2"/>
                      </p:cNvCxnSpPr>
                      <p:nvPr/>
                    </p:nvCxnSpPr>
                    <p:spPr>
                      <a:xfrm rot="10800000">
                        <a:off x="8419647" y="2207217"/>
                        <a:ext cx="582556" cy="6767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3" name="Gerade Verbindung 102"/>
                      <p:cNvCxnSpPr>
                        <a:stCxn id="101" idx="0"/>
                        <a:endCxn id="100" idx="0"/>
                      </p:cNvCxnSpPr>
                      <p:nvPr/>
                    </p:nvCxnSpPr>
                    <p:spPr>
                      <a:xfrm rot="16200000" flipH="1" flipV="1">
                        <a:off x="7863334" y="2273000"/>
                        <a:ext cx="297741" cy="294747"/>
                      </a:xfrm>
                      <a:prstGeom prst="line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4" name="Gerade Verbindung 103"/>
                      <p:cNvCxnSpPr>
                        <a:stCxn id="100" idx="2"/>
                      </p:cNvCxnSpPr>
                      <p:nvPr/>
                    </p:nvCxnSpPr>
                    <p:spPr>
                      <a:xfrm rot="5400000" flipH="1">
                        <a:off x="5844395" y="2267117"/>
                        <a:ext cx="233457" cy="221926"/>
                      </a:xfrm>
                      <a:prstGeom prst="line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5" name="Gerade Verbindung mit Pfeil 104"/>
                      <p:cNvCxnSpPr/>
                      <p:nvPr/>
                    </p:nvCxnSpPr>
                    <p:spPr>
                      <a:xfrm rot="10800000">
                        <a:off x="5000599" y="2213984"/>
                        <a:ext cx="714324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" name="Gerade Verbindung 105"/>
                      <p:cNvCxnSpPr/>
                      <p:nvPr/>
                    </p:nvCxnSpPr>
                    <p:spPr>
                      <a:xfrm rot="5400000">
                        <a:off x="4428800" y="2785783"/>
                        <a:ext cx="1143597" cy="0"/>
                      </a:xfrm>
                      <a:prstGeom prst="line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headEnd type="arrow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Gerade Verbindung 106"/>
                      <p:cNvCxnSpPr/>
                      <p:nvPr/>
                    </p:nvCxnSpPr>
                    <p:spPr>
                      <a:xfrm flipV="1">
                        <a:off x="5000599" y="3344047"/>
                        <a:ext cx="3977331" cy="13534"/>
                      </a:xfrm>
                      <a:prstGeom prst="line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Gerade Verbindung 107"/>
                      <p:cNvCxnSpPr/>
                      <p:nvPr/>
                    </p:nvCxnSpPr>
                    <p:spPr>
                      <a:xfrm rot="5400000" flipH="1" flipV="1">
                        <a:off x="8430403" y="2785783"/>
                        <a:ext cx="1143597" cy="0"/>
                      </a:xfrm>
                      <a:prstGeom prst="line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Gerade Verbindung mit Pfeil 108"/>
                      <p:cNvCxnSpPr/>
                      <p:nvPr/>
                    </p:nvCxnSpPr>
                    <p:spPr>
                      <a:xfrm rot="5400000" flipH="1" flipV="1">
                        <a:off x="4785963" y="2785784"/>
                        <a:ext cx="1143597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Gerade Verbindung mit Pfeil 109"/>
                      <p:cNvCxnSpPr/>
                      <p:nvPr/>
                    </p:nvCxnSpPr>
                    <p:spPr>
                      <a:xfrm rot="16200000" flipV="1">
                        <a:off x="5305515" y="2805997"/>
                        <a:ext cx="1096229" cy="6935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" name="Gerade Verbindung mit Pfeil 110"/>
                      <p:cNvCxnSpPr/>
                      <p:nvPr/>
                    </p:nvCxnSpPr>
                    <p:spPr>
                      <a:xfrm rot="5400000" flipH="1" flipV="1">
                        <a:off x="5965651" y="3036156"/>
                        <a:ext cx="642850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Gerade Verbindung mit Pfeil 111"/>
                      <p:cNvCxnSpPr/>
                      <p:nvPr/>
                    </p:nvCxnSpPr>
                    <p:spPr>
                      <a:xfrm rot="5400000" flipH="1" flipV="1">
                        <a:off x="6571564" y="3142734"/>
                        <a:ext cx="429694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Gerade Verbindung mit Pfeil 112"/>
                      <p:cNvCxnSpPr/>
                      <p:nvPr/>
                    </p:nvCxnSpPr>
                    <p:spPr>
                      <a:xfrm rot="5400000" flipH="1" flipV="1">
                        <a:off x="7108190" y="3107207"/>
                        <a:ext cx="500747" cy="0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4" name="Gerade Verbindung mit Pfeil 113"/>
                      <p:cNvCxnSpPr/>
                      <p:nvPr/>
                    </p:nvCxnSpPr>
                    <p:spPr>
                      <a:xfrm rot="5400000" flipH="1" flipV="1">
                        <a:off x="7429862" y="2998896"/>
                        <a:ext cx="713901" cy="3467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Gerade Verbindung mit Pfeil 114"/>
                      <p:cNvCxnSpPr>
                        <a:endCxn id="101" idx="0"/>
                      </p:cNvCxnSpPr>
                      <p:nvPr/>
                    </p:nvCxnSpPr>
                    <p:spPr>
                      <a:xfrm rot="5400000" flipH="1" flipV="1">
                        <a:off x="7607869" y="2805873"/>
                        <a:ext cx="1086078" cy="17339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6" name="Bogen 115"/>
                      <p:cNvSpPr/>
                      <p:nvPr/>
                    </p:nvSpPr>
                    <p:spPr>
                      <a:xfrm>
                        <a:off x="5499933" y="2213984"/>
                        <a:ext cx="429982" cy="429696"/>
                      </a:xfrm>
                      <a:prstGeom prst="arc">
                        <a:avLst>
                          <a:gd name="adj1" fmla="val 16200000"/>
                          <a:gd name="adj2" fmla="val 18552449"/>
                        </a:avLst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de-DE"/>
                      </a:p>
                    </p:txBody>
                  </p:sp>
                  <p:cxnSp>
                    <p:nvCxnSpPr>
                      <p:cNvPr id="117" name="Gerade Verbindung mit Pfeil 116"/>
                      <p:cNvCxnSpPr/>
                      <p:nvPr/>
                    </p:nvCxnSpPr>
                    <p:spPr>
                      <a:xfrm rot="5400000" flipH="1" flipV="1">
                        <a:off x="7998689" y="2784049"/>
                        <a:ext cx="1143597" cy="3467"/>
                      </a:xfrm>
                      <a:prstGeom prst="straightConnector1">
                        <a:avLst/>
                      </a:prstGeom>
                      <a:ln>
                        <a:solidFill>
                          <a:srgbClr val="002060"/>
                        </a:solidFill>
                        <a:prstDash val="solid"/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85" name="Gerade Verbindung 84"/>
                    <p:cNvCxnSpPr/>
                    <p:nvPr/>
                  </p:nvCxnSpPr>
                  <p:spPr>
                    <a:xfrm flipV="1">
                      <a:off x="1214558" y="6108640"/>
                      <a:ext cx="2216065" cy="7895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Gerade Verbindung 85"/>
                    <p:cNvCxnSpPr/>
                    <p:nvPr/>
                  </p:nvCxnSpPr>
                  <p:spPr>
                    <a:xfrm rot="5400000" flipH="1" flipV="1">
                      <a:off x="3096107" y="5782020"/>
                      <a:ext cx="667098" cy="1933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Gerade Verbindung 86"/>
                    <p:cNvCxnSpPr/>
                    <p:nvPr/>
                  </p:nvCxnSpPr>
                  <p:spPr>
                    <a:xfrm rot="5400000" flipH="1" flipV="1">
                      <a:off x="881009" y="5782987"/>
                      <a:ext cx="667098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Gerade Verbindung 87"/>
                    <p:cNvCxnSpPr/>
                    <p:nvPr/>
                  </p:nvCxnSpPr>
                  <p:spPr>
                    <a:xfrm rot="5400000" flipH="1" flipV="1">
                      <a:off x="1595868" y="5782987"/>
                      <a:ext cx="667098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Gerade Verbindung 88"/>
                    <p:cNvCxnSpPr/>
                    <p:nvPr/>
                  </p:nvCxnSpPr>
                  <p:spPr>
                    <a:xfrm rot="5400000" flipH="1" flipV="1">
                      <a:off x="1881811" y="5782987"/>
                      <a:ext cx="667098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Gerade Verbindung 89"/>
                    <p:cNvCxnSpPr/>
                    <p:nvPr/>
                  </p:nvCxnSpPr>
                  <p:spPr>
                    <a:xfrm rot="5400000" flipH="1" flipV="1">
                      <a:off x="2381246" y="5782020"/>
                      <a:ext cx="667098" cy="1933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Gerade Verbindung 90"/>
                    <p:cNvCxnSpPr/>
                    <p:nvPr/>
                  </p:nvCxnSpPr>
                  <p:spPr>
                    <a:xfrm rot="5400000" flipH="1" flipV="1">
                      <a:off x="2595708" y="5782018"/>
                      <a:ext cx="667098" cy="1931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Gerade Verbindung 91"/>
                    <p:cNvCxnSpPr/>
                    <p:nvPr/>
                  </p:nvCxnSpPr>
                  <p:spPr>
                    <a:xfrm rot="5400000" flipH="1" flipV="1">
                      <a:off x="2881650" y="5782018"/>
                      <a:ext cx="667098" cy="1931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Gerade Verbindung 92"/>
                    <p:cNvCxnSpPr/>
                    <p:nvPr/>
                  </p:nvCxnSpPr>
                  <p:spPr>
                    <a:xfrm rot="5400000" flipH="1" flipV="1">
                      <a:off x="2166791" y="5782018"/>
                      <a:ext cx="667098" cy="1931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Gerade Verbindung 93"/>
                    <p:cNvCxnSpPr/>
                    <p:nvPr/>
                  </p:nvCxnSpPr>
                  <p:spPr>
                    <a:xfrm rot="5400000" flipH="1" flipV="1">
                      <a:off x="1381410" y="5782987"/>
                      <a:ext cx="667098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Gerade Verbindung mit Pfeil 94"/>
                    <p:cNvCxnSpPr/>
                    <p:nvPr/>
                  </p:nvCxnSpPr>
                  <p:spPr>
                    <a:xfrm rot="5400000" flipH="1" flipV="1">
                      <a:off x="1094498" y="5782021"/>
                      <a:ext cx="667098" cy="1933"/>
                    </a:xfrm>
                    <a:prstGeom prst="straightConnector1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Gerade Verbindung 95"/>
                    <p:cNvCxnSpPr/>
                    <p:nvPr/>
                  </p:nvCxnSpPr>
                  <p:spPr>
                    <a:xfrm flipV="1">
                      <a:off x="1214558" y="5465226"/>
                      <a:ext cx="2216065" cy="7895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7" name="Textfeld 11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3490345" y="5494325"/>
                      <a:ext cx="586017" cy="3596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r>
                        <a:rPr lang="de-DE" dirty="0">
                          <a:latin typeface="Calibri" pitchFamily="34" charset="0"/>
                        </a:rPr>
                        <a:t>u</a:t>
                      </a:r>
                    </a:p>
                  </p:txBody>
                </p:sp>
              </p:grpSp>
              <p:grpSp>
                <p:nvGrpSpPr>
                  <p:cNvPr id="81" name="Gruppieren 80"/>
                  <p:cNvGrpSpPr/>
                  <p:nvPr/>
                </p:nvGrpSpPr>
                <p:grpSpPr>
                  <a:xfrm>
                    <a:off x="6522177" y="3307475"/>
                    <a:ext cx="500066" cy="500066"/>
                    <a:chOff x="6522177" y="3307475"/>
                    <a:chExt cx="500066" cy="500066"/>
                  </a:xfrm>
                </p:grpSpPr>
                <p:sp>
                  <p:nvSpPr>
                    <p:cNvPr id="82" name="Bogen 81"/>
                    <p:cNvSpPr/>
                    <p:nvPr/>
                  </p:nvSpPr>
                  <p:spPr>
                    <a:xfrm rot="16507732">
                      <a:off x="6522177" y="3307475"/>
                      <a:ext cx="500066" cy="500066"/>
                    </a:xfrm>
                    <a:prstGeom prst="arc">
                      <a:avLst/>
                    </a:prstGeom>
                    <a:ln w="25400">
                      <a:solidFill>
                        <a:srgbClr val="FF0000"/>
                      </a:solidFill>
                      <a:prstDash val="sysDash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cxnSp>
                  <p:nvCxnSpPr>
                    <p:cNvPr id="83" name="Gerade Verbindung 82"/>
                    <p:cNvCxnSpPr>
                      <a:stCxn id="99" idx="1"/>
                      <a:endCxn id="98" idx="3"/>
                    </p:cNvCxnSpPr>
                    <p:nvPr/>
                  </p:nvCxnSpPr>
                  <p:spPr bwMode="auto">
                    <a:xfrm rot="16200000" flipH="1">
                      <a:off x="6703316" y="3456086"/>
                      <a:ext cx="273567" cy="315252"/>
                    </a:xfrm>
                    <a:prstGeom prst="line">
                      <a:avLst/>
                    </a:prstGeom>
                    <a:ln w="31750">
                      <a:solidFill>
                        <a:srgbClr val="FF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79" name="Grafik 78" descr="windturbinesketchIII.GIF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-5520000">
                  <a:off x="7328278" y="4058234"/>
                  <a:ext cx="495300" cy="1133475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Ellipse 7"/>
            <p:cNvSpPr/>
            <p:nvPr/>
          </p:nvSpPr>
          <p:spPr bwMode="auto">
            <a:xfrm>
              <a:off x="6858016" y="4050000"/>
              <a:ext cx="142876" cy="117157"/>
            </a:xfrm>
            <a:prstGeom prst="ellipse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5786446" y="1214522"/>
            <a:ext cx="3032584" cy="1928726"/>
            <a:chOff x="5786446" y="1214522"/>
            <a:chExt cx="3032584" cy="1928726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5786446" y="1214522"/>
              <a:ext cx="3032584" cy="1928726"/>
              <a:chOff x="5786446" y="1428700"/>
              <a:chExt cx="3032584" cy="1928726"/>
            </a:xfrm>
          </p:grpSpPr>
          <p:grpSp>
            <p:nvGrpSpPr>
              <p:cNvPr id="13" name="Gruppieren 12"/>
              <p:cNvGrpSpPr/>
              <p:nvPr/>
            </p:nvGrpSpPr>
            <p:grpSpPr>
              <a:xfrm>
                <a:off x="5786446" y="1428700"/>
                <a:ext cx="3032584" cy="1928726"/>
                <a:chOff x="5786446" y="1428700"/>
                <a:chExt cx="3032584" cy="1928726"/>
              </a:xfrm>
            </p:grpSpPr>
            <p:grpSp>
              <p:nvGrpSpPr>
                <p:cNvPr id="17" name="Gruppieren 101"/>
                <p:cNvGrpSpPr>
                  <a:grpSpLocks/>
                </p:cNvGrpSpPr>
                <p:nvPr/>
              </p:nvGrpSpPr>
              <p:grpSpPr bwMode="auto">
                <a:xfrm>
                  <a:off x="5786446" y="1428700"/>
                  <a:ext cx="3032584" cy="1928726"/>
                  <a:chOff x="4000496" y="1643009"/>
                  <a:chExt cx="3314718" cy="2216065"/>
                </a:xfrm>
              </p:grpSpPr>
              <p:grpSp>
                <p:nvGrpSpPr>
                  <p:cNvPr id="37" name="Gruppieren 61"/>
                  <p:cNvGrpSpPr>
                    <a:grpSpLocks/>
                  </p:cNvGrpSpPr>
                  <p:nvPr/>
                </p:nvGrpSpPr>
                <p:grpSpPr bwMode="auto">
                  <a:xfrm>
                    <a:off x="4143370" y="1643009"/>
                    <a:ext cx="3171844" cy="2216065"/>
                    <a:chOff x="3653511" y="1165293"/>
                    <a:chExt cx="4078088" cy="2908237"/>
                  </a:xfrm>
                </p:grpSpPr>
                <p:cxnSp>
                  <p:nvCxnSpPr>
                    <p:cNvPr id="49" name="Gerade Verbindung 48"/>
                    <p:cNvCxnSpPr/>
                    <p:nvPr/>
                  </p:nvCxnSpPr>
                  <p:spPr>
                    <a:xfrm>
                      <a:off x="4571999" y="4071446"/>
                      <a:ext cx="3071834" cy="2084"/>
                    </a:xfrm>
                    <a:prstGeom prst="line">
                      <a:avLst/>
                    </a:prstGeom>
                    <a:ln w="50800">
                      <a:solidFill>
                        <a:srgbClr val="0066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0" name="Gruppieren 19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53511" y="1165293"/>
                      <a:ext cx="4078088" cy="2906152"/>
                      <a:chOff x="6314216" y="3202911"/>
                      <a:chExt cx="2510140" cy="2225971"/>
                    </a:xfrm>
                  </p:grpSpPr>
                  <p:grpSp>
                    <p:nvGrpSpPr>
                      <p:cNvPr id="51" name="Gruppieren 13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7746007" y="3641723"/>
                        <a:ext cx="1078349" cy="1787159"/>
                        <a:chOff x="2630827" y="1067348"/>
                        <a:chExt cx="2510376" cy="4718100"/>
                      </a:xfrm>
                    </p:grpSpPr>
                    <p:grpSp>
                      <p:nvGrpSpPr>
                        <p:cNvPr id="53" name="Gruppieren 8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915984" y="1067348"/>
                          <a:ext cx="2225219" cy="4288416"/>
                          <a:chOff x="2915984" y="1067348"/>
                          <a:chExt cx="2225219" cy="4288416"/>
                        </a:xfrm>
                      </p:grpSpPr>
                      <p:cxnSp>
                        <p:nvCxnSpPr>
                          <p:cNvPr id="55" name="Gerade Verbindung 54"/>
                          <p:cNvCxnSpPr>
                            <a:stCxn id="54" idx="0"/>
                          </p:cNvCxnSpPr>
                          <p:nvPr/>
                        </p:nvCxnSpPr>
                        <p:spPr>
                          <a:xfrm rot="5400000" flipH="1" flipV="1">
                            <a:off x="1496715" y="3070810"/>
                            <a:ext cx="3704223" cy="865686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56" name="Gruppieren 201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 rot="5400000">
                            <a:off x="2851165" y="1637661"/>
                            <a:ext cx="2860352" cy="1719725"/>
                            <a:chOff x="1779235" y="3146594"/>
                            <a:chExt cx="4008701" cy="2501107"/>
                          </a:xfrm>
                        </p:grpSpPr>
                        <p:grpSp>
                          <p:nvGrpSpPr>
                            <p:cNvPr id="58" name="Gruppieren 135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 rot="10800000">
                              <a:off x="1779235" y="3146594"/>
                              <a:ext cx="4002796" cy="2071496"/>
                              <a:chOff x="1861771" y="1282720"/>
                              <a:chExt cx="4002796" cy="2071496"/>
                            </a:xfrm>
                          </p:grpSpPr>
                          <p:sp>
                            <p:nvSpPr>
                              <p:cNvPr id="70" name="Bogen 69"/>
                              <p:cNvSpPr>
                                <a:spLocks/>
                              </p:cNvSpPr>
                              <p:nvPr/>
                            </p:nvSpPr>
                            <p:spPr>
                              <a:xfrm>
                                <a:off x="2717826" y="1282720"/>
                                <a:ext cx="2284782" cy="2071496"/>
                              </a:xfrm>
                              <a:prstGeom prst="arc">
                                <a:avLst>
                                  <a:gd name="adj1" fmla="val 13086914"/>
                                  <a:gd name="adj2" fmla="val 19622881"/>
                                </a:avLst>
                              </a:prstGeom>
                              <a:ln>
                                <a:solidFill>
                                  <a:srgbClr val="002060"/>
                                </a:solidFill>
                                <a:prstDash val="solid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  <p:txBody>
                              <a:bodyPr anchor="ctr"/>
                              <a:lstStyle/>
                              <a:p>
                                <a:pPr algn="ctr" fontAlgn="auto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defRPr/>
                                </a:pPr>
                                <a:endParaRPr lang="de-DE"/>
                              </a:p>
                            </p:txBody>
                          </p:sp>
                          <p:sp>
                            <p:nvSpPr>
                              <p:cNvPr id="71" name="Bogen 70"/>
                              <p:cNvSpPr/>
                              <p:nvPr/>
                            </p:nvSpPr>
                            <p:spPr>
                              <a:xfrm rot="10800000">
                                <a:off x="2174676" y="1818672"/>
                                <a:ext cx="549058" cy="182905"/>
                              </a:xfrm>
                              <a:prstGeom prst="arc">
                                <a:avLst>
                                  <a:gd name="adj1" fmla="val 11197349"/>
                                  <a:gd name="adj2" fmla="val 16233085"/>
                                </a:avLst>
                              </a:prstGeom>
                              <a:ln>
                                <a:solidFill>
                                  <a:srgbClr val="002060"/>
                                </a:solidFill>
                                <a:prstDash val="solid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  <p:txBody>
                              <a:bodyPr anchor="ctr"/>
                              <a:lstStyle/>
                              <a:p>
                                <a:pPr algn="ctr" fontAlgn="auto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defRPr/>
                                </a:pPr>
                                <a:endParaRPr lang="de-DE" dirty="0"/>
                              </a:p>
                            </p:txBody>
                          </p:sp>
                          <p:cxnSp>
                            <p:nvCxnSpPr>
                              <p:cNvPr id="72" name="Gerade Verbindung mit Pfeil 71"/>
                              <p:cNvCxnSpPr>
                                <a:endCxn id="71" idx="2"/>
                              </p:cNvCxnSpPr>
                              <p:nvPr/>
                            </p:nvCxnSpPr>
                            <p:spPr>
                              <a:xfrm>
                                <a:off x="1861771" y="1997320"/>
                                <a:ext cx="578575" cy="4255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rgbClr val="002060"/>
                                </a:solidFill>
                                <a:prstDash val="solid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3" name="Gerade Verbindung 28"/>
                              <p:cNvCxnSpPr>
                                <a:stCxn id="71" idx="0"/>
                                <a:endCxn id="70" idx="0"/>
                              </p:cNvCxnSpPr>
                              <p:nvPr/>
                            </p:nvCxnSpPr>
                            <p:spPr>
                              <a:xfrm rot="5400000" flipH="1" flipV="1">
                                <a:off x="2696709" y="1643428"/>
                                <a:ext cx="302006" cy="295191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rgbClr val="002060"/>
                                </a:solidFill>
                                <a:prstDash val="solid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4" name="Gerade Verbindung 73"/>
                              <p:cNvCxnSpPr>
                                <a:stCxn id="70" idx="2"/>
                                <a:endCxn id="76" idx="2"/>
                              </p:cNvCxnSpPr>
                              <p:nvPr/>
                            </p:nvCxnSpPr>
                            <p:spPr>
                              <a:xfrm rot="16200000" flipH="1">
                                <a:off x="4788220" y="1724338"/>
                                <a:ext cx="233948" cy="218443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rgbClr val="002060"/>
                                </a:solidFill>
                                <a:prstDash val="solid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5" name="Gerade Verbindung mit Pfeil 74"/>
                              <p:cNvCxnSpPr>
                                <a:stCxn id="76" idx="0"/>
                              </p:cNvCxnSpPr>
                              <p:nvPr/>
                            </p:nvCxnSpPr>
                            <p:spPr>
                              <a:xfrm>
                                <a:off x="5150202" y="1997321"/>
                                <a:ext cx="714365" cy="0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rgbClr val="002060"/>
                                </a:solidFill>
                                <a:prstDash val="solid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76" name="Bogen 75"/>
                              <p:cNvSpPr/>
                              <p:nvPr/>
                            </p:nvSpPr>
                            <p:spPr>
                              <a:xfrm rot="10800000">
                                <a:off x="4931764" y="1567712"/>
                                <a:ext cx="425075" cy="429610"/>
                              </a:xfrm>
                              <a:prstGeom prst="arc">
                                <a:avLst>
                                  <a:gd name="adj1" fmla="val 16200000"/>
                                  <a:gd name="adj2" fmla="val 18552449"/>
                                </a:avLst>
                              </a:prstGeom>
                              <a:ln>
                                <a:solidFill>
                                  <a:srgbClr val="002060"/>
                                </a:solidFill>
                                <a:prstDash val="solid"/>
                                <a:tailEnd type="non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  <p:txBody>
                              <a:bodyPr anchor="ctr"/>
                              <a:lstStyle/>
                              <a:p>
                                <a:pPr algn="ctr" fontAlgn="auto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defRPr/>
                                </a:pPr>
                                <a:endParaRPr lang="de-DE"/>
                              </a:p>
                            </p:txBody>
                          </p:sp>
                        </p:grpSp>
                        <p:cxnSp>
                          <p:nvCxnSpPr>
                            <p:cNvPr id="59" name="Gerade Verbindung 58"/>
                            <p:cNvCxnSpPr/>
                            <p:nvPr/>
                          </p:nvCxnSpPr>
                          <p:spPr>
                            <a:xfrm rot="5400000">
                              <a:off x="1213035" y="5075595"/>
                              <a:ext cx="1144212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prstDash val="solid"/>
                              <a:headEnd type="arrow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0" name="Gerade Verbindung 59"/>
                            <p:cNvCxnSpPr/>
                            <p:nvPr/>
                          </p:nvCxnSpPr>
                          <p:spPr>
                            <a:xfrm flipV="1">
                              <a:off x="1785143" y="5643450"/>
                              <a:ext cx="4002793" cy="0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prstDash val="solid"/>
                              <a:tailEnd type="non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1" name="Gerade Verbindung 60"/>
                            <p:cNvCxnSpPr/>
                            <p:nvPr/>
                          </p:nvCxnSpPr>
                          <p:spPr>
                            <a:xfrm rot="5400000" flipH="1" flipV="1">
                              <a:off x="5212875" y="5072642"/>
                              <a:ext cx="1144212" cy="5906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prstDash val="solid"/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2" name="Gerade Verbindung mit Pfeil 61"/>
                            <p:cNvCxnSpPr/>
                            <p:nvPr/>
                          </p:nvCxnSpPr>
                          <p:spPr>
                            <a:xfrm rot="5400000" flipH="1" flipV="1">
                              <a:off x="1570215" y="5072644"/>
                              <a:ext cx="1144212" cy="5902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prstDash val="solid"/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3" name="Gerade Verbindung mit Pfeil 62"/>
                            <p:cNvCxnSpPr>
                              <a:endCxn id="76" idx="2"/>
                            </p:cNvCxnSpPr>
                            <p:nvPr/>
                          </p:nvCxnSpPr>
                          <p:spPr>
                            <a:xfrm rot="16200000" flipV="1">
                              <a:off x="2089531" y="5091786"/>
                              <a:ext cx="1097424" cy="5902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prstDash val="solid"/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4" name="Gerade Verbindung mit Pfeil 63"/>
                            <p:cNvCxnSpPr/>
                            <p:nvPr/>
                          </p:nvCxnSpPr>
                          <p:spPr>
                            <a:xfrm rot="5400000" flipH="1" flipV="1">
                              <a:off x="2751030" y="5326557"/>
                              <a:ext cx="642289" cy="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prstDash val="solid"/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5" name="Gerade Verbindung mit Pfeil 64"/>
                            <p:cNvCxnSpPr/>
                            <p:nvPr/>
                          </p:nvCxnSpPr>
                          <p:spPr>
                            <a:xfrm rot="5400000" flipH="1" flipV="1">
                              <a:off x="3356242" y="5429945"/>
                              <a:ext cx="429610" cy="5902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prstDash val="solid"/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6" name="Gerade Verbindung mit Pfeil 65"/>
                            <p:cNvCxnSpPr/>
                            <p:nvPr/>
                          </p:nvCxnSpPr>
                          <p:spPr>
                            <a:xfrm rot="5400000" flipH="1" flipV="1">
                              <a:off x="3889804" y="5392488"/>
                              <a:ext cx="501922" cy="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prstDash val="solid"/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7" name="Gerade Verbindung mit Pfeil 66"/>
                            <p:cNvCxnSpPr/>
                            <p:nvPr/>
                          </p:nvCxnSpPr>
                          <p:spPr>
                            <a:xfrm rot="5400000" flipH="1" flipV="1">
                              <a:off x="4214445" y="5286148"/>
                              <a:ext cx="714601" cy="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prstDash val="solid"/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8" name="Gerade Verbindung mit Pfeil 67"/>
                            <p:cNvCxnSpPr>
                              <a:endCxn id="71" idx="0"/>
                            </p:cNvCxnSpPr>
                            <p:nvPr/>
                          </p:nvCxnSpPr>
                          <p:spPr>
                            <a:xfrm rot="5400000" flipH="1" flipV="1">
                              <a:off x="4390372" y="5090136"/>
                              <a:ext cx="1088917" cy="1771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prstDash val="solid"/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9" name="Gerade Verbindung mit Pfeil 68"/>
                            <p:cNvCxnSpPr/>
                            <p:nvPr/>
                          </p:nvCxnSpPr>
                          <p:spPr>
                            <a:xfrm rot="5400000" flipH="1" flipV="1">
                              <a:off x="4784847" y="5075595"/>
                              <a:ext cx="1144212" cy="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002060"/>
                              </a:solidFill>
                              <a:prstDash val="solid"/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57" name="Rechteck 56"/>
                          <p:cNvSpPr/>
                          <p:nvPr/>
                        </p:nvSpPr>
                        <p:spPr>
                          <a:xfrm rot="1080000" flipH="1">
                            <a:off x="3258312" y="2755979"/>
                            <a:ext cx="251525" cy="1192163"/>
                          </a:xfrm>
                          <a:prstGeom prst="rect">
                            <a:avLst/>
                          </a:prstGeom>
                          <a:solidFill>
                            <a:srgbClr val="FF0000">
                              <a:alpha val="55000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fontAlgn="auto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defRPr/>
                            </a:pPr>
                            <a:endParaRPr lang="de-DE"/>
                          </a:p>
                        </p:txBody>
                      </p:sp>
                    </p:grpSp>
                    <p:sp>
                      <p:nvSpPr>
                        <p:cNvPr id="54" name="Rechteck 53"/>
                        <p:cNvSpPr/>
                        <p:nvPr/>
                      </p:nvSpPr>
                      <p:spPr>
                        <a:xfrm>
                          <a:off x="2630827" y="5355764"/>
                          <a:ext cx="570316" cy="42968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fontAlgn="auto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endParaRPr lang="de-DE"/>
                        </a:p>
                      </p:txBody>
                    </p:sp>
                  </p:grpSp>
                  <p:sp>
                    <p:nvSpPr>
                      <p:cNvPr id="52" name="Textfeld 19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314216" y="3202911"/>
                        <a:ext cx="453985" cy="3693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lang="de-DE">
                            <a:latin typeface="Calibri" pitchFamily="34" charset="0"/>
                          </a:rPr>
                          <a:t>u</a:t>
                        </a:r>
                      </a:p>
                    </p:txBody>
                  </p:sp>
                </p:grpSp>
              </p:grpSp>
              <p:grpSp>
                <p:nvGrpSpPr>
                  <p:cNvPr id="38" name="Gruppieren 100"/>
                  <p:cNvGrpSpPr>
                    <a:grpSpLocks/>
                  </p:cNvGrpSpPr>
                  <p:nvPr/>
                </p:nvGrpSpPr>
                <p:grpSpPr bwMode="auto">
                  <a:xfrm>
                    <a:off x="4000496" y="2066915"/>
                    <a:ext cx="571504" cy="1081096"/>
                    <a:chOff x="4000496" y="2066915"/>
                    <a:chExt cx="428628" cy="1081096"/>
                  </a:xfrm>
                </p:grpSpPr>
                <p:cxnSp>
                  <p:nvCxnSpPr>
                    <p:cNvPr id="39" name="Gerade Verbindung 38"/>
                    <p:cNvCxnSpPr/>
                    <p:nvPr/>
                  </p:nvCxnSpPr>
                  <p:spPr>
                    <a:xfrm rot="10800000">
                      <a:off x="4002877" y="2066915"/>
                      <a:ext cx="426247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Gerade Verbindung 39"/>
                    <p:cNvCxnSpPr/>
                    <p:nvPr/>
                  </p:nvCxnSpPr>
                  <p:spPr>
                    <a:xfrm rot="5400000" flipV="1">
                      <a:off x="3462329" y="2605082"/>
                      <a:ext cx="1076333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Gerade Verbindung 40"/>
                    <p:cNvCxnSpPr/>
                    <p:nvPr/>
                  </p:nvCxnSpPr>
                  <p:spPr>
                    <a:xfrm rot="10800000">
                      <a:off x="4000496" y="2209791"/>
                      <a:ext cx="426247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Gerade Verbindung 41"/>
                    <p:cNvCxnSpPr/>
                    <p:nvPr/>
                  </p:nvCxnSpPr>
                  <p:spPr>
                    <a:xfrm rot="10800000">
                      <a:off x="4000496" y="2371717"/>
                      <a:ext cx="426247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Gerade Verbindung 42"/>
                    <p:cNvCxnSpPr/>
                    <p:nvPr/>
                  </p:nvCxnSpPr>
                  <p:spPr>
                    <a:xfrm rot="10800000">
                      <a:off x="4000496" y="2524118"/>
                      <a:ext cx="426247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Gerade Verbindung 43"/>
                    <p:cNvCxnSpPr/>
                    <p:nvPr/>
                  </p:nvCxnSpPr>
                  <p:spPr>
                    <a:xfrm rot="10800000">
                      <a:off x="4000496" y="2676520"/>
                      <a:ext cx="426247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Gerade Verbindung 44"/>
                    <p:cNvCxnSpPr/>
                    <p:nvPr/>
                  </p:nvCxnSpPr>
                  <p:spPr>
                    <a:xfrm rot="10800000">
                      <a:off x="4000496" y="2828921"/>
                      <a:ext cx="426247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Gerade Verbindung 45"/>
                    <p:cNvCxnSpPr/>
                    <p:nvPr/>
                  </p:nvCxnSpPr>
                  <p:spPr>
                    <a:xfrm rot="10800000">
                      <a:off x="4000496" y="2981322"/>
                      <a:ext cx="426247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Gerade Verbindung 46"/>
                    <p:cNvCxnSpPr/>
                    <p:nvPr/>
                  </p:nvCxnSpPr>
                  <p:spPr>
                    <a:xfrm rot="10800000">
                      <a:off x="4000496" y="3133723"/>
                      <a:ext cx="426247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headEnd type="arrow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Gerade Verbindung 47"/>
                    <p:cNvCxnSpPr/>
                    <p:nvPr/>
                  </p:nvCxnSpPr>
                  <p:spPr>
                    <a:xfrm rot="5400000" flipV="1">
                      <a:off x="3890957" y="2609845"/>
                      <a:ext cx="1076333" cy="0"/>
                    </a:xfrm>
                    <a:prstGeom prst="line">
                      <a:avLst/>
                    </a:prstGeom>
                    <a:ln>
                      <a:solidFill>
                        <a:srgbClr val="002060"/>
                      </a:solidFill>
                      <a:prstDash val="solid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8" name="Gruppieren 17"/>
                <p:cNvGrpSpPr/>
                <p:nvPr/>
              </p:nvGrpSpPr>
              <p:grpSpPr>
                <a:xfrm>
                  <a:off x="7323942" y="1808644"/>
                  <a:ext cx="748520" cy="938112"/>
                  <a:chOff x="8252601" y="1808644"/>
                  <a:chExt cx="605644" cy="938112"/>
                </a:xfrm>
              </p:grpSpPr>
              <p:sp>
                <p:nvSpPr>
                  <p:cNvPr id="19" name="Bogen 18"/>
                  <p:cNvSpPr>
                    <a:spLocks/>
                  </p:cNvSpPr>
                  <p:nvPr/>
                </p:nvSpPr>
                <p:spPr bwMode="auto">
                  <a:xfrm rot="16200000">
                    <a:off x="8340368" y="2027164"/>
                    <a:ext cx="534682" cy="501073"/>
                  </a:xfrm>
                  <a:prstGeom prst="arc">
                    <a:avLst>
                      <a:gd name="adj1" fmla="val 13086914"/>
                      <a:gd name="adj2" fmla="val 19622881"/>
                    </a:avLst>
                  </a:prstGeom>
                  <a:ln>
                    <a:solidFill>
                      <a:schemeClr val="accent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de-DE"/>
                  </a:p>
                </p:txBody>
              </p:sp>
              <p:sp>
                <p:nvSpPr>
                  <p:cNvPr id="20" name="Bogen 19"/>
                  <p:cNvSpPr/>
                  <p:nvPr/>
                </p:nvSpPr>
                <p:spPr bwMode="auto">
                  <a:xfrm rot="5400000">
                    <a:off x="8444702" y="2585392"/>
                    <a:ext cx="128490" cy="45024"/>
                  </a:xfrm>
                  <a:prstGeom prst="arc">
                    <a:avLst>
                      <a:gd name="adj1" fmla="val 11197349"/>
                      <a:gd name="adj2" fmla="val 16233085"/>
                    </a:avLst>
                  </a:prstGeom>
                  <a:ln>
                    <a:solidFill>
                      <a:schemeClr val="accent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de-DE" dirty="0"/>
                  </a:p>
                </p:txBody>
              </p:sp>
              <p:cxnSp>
                <p:nvCxnSpPr>
                  <p:cNvPr id="21" name="Gerade Verbindung mit Pfeil 20"/>
                  <p:cNvCxnSpPr>
                    <a:endCxn id="20" idx="2"/>
                  </p:cNvCxnSpPr>
                  <p:nvPr/>
                </p:nvCxnSpPr>
                <p:spPr bwMode="auto">
                  <a:xfrm rot="16200000">
                    <a:off x="8463033" y="2676949"/>
                    <a:ext cx="135398" cy="1453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Gerade Verbindung 21"/>
                  <p:cNvCxnSpPr>
                    <a:stCxn id="20" idx="0"/>
                    <a:endCxn id="19" idx="0"/>
                  </p:cNvCxnSpPr>
                  <p:nvPr/>
                </p:nvCxnSpPr>
                <p:spPr bwMode="auto">
                  <a:xfrm rot="10800000">
                    <a:off x="8399291" y="2424841"/>
                    <a:ext cx="122000" cy="129871"/>
                  </a:xfrm>
                  <a:prstGeom prst="line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Gerade Verbindung 22"/>
                  <p:cNvCxnSpPr>
                    <a:stCxn id="19" idx="2"/>
                    <a:endCxn id="25" idx="2"/>
                  </p:cNvCxnSpPr>
                  <p:nvPr/>
                </p:nvCxnSpPr>
                <p:spPr bwMode="auto">
                  <a:xfrm flipV="1">
                    <a:off x="8412363" y="1997925"/>
                    <a:ext cx="113286" cy="113292"/>
                  </a:xfrm>
                  <a:prstGeom prst="line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Gerade Verbindung mit Pfeil 23"/>
                  <p:cNvCxnSpPr>
                    <a:stCxn id="25" idx="0"/>
                  </p:cNvCxnSpPr>
                  <p:nvPr/>
                </p:nvCxnSpPr>
                <p:spPr bwMode="auto">
                  <a:xfrm rot="16200000">
                    <a:off x="8446419" y="1892232"/>
                    <a:ext cx="167175" cy="0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Bogen 24"/>
                  <p:cNvSpPr/>
                  <p:nvPr/>
                </p:nvSpPr>
                <p:spPr bwMode="auto">
                  <a:xfrm rot="5400000">
                    <a:off x="8428709" y="1925641"/>
                    <a:ext cx="99476" cy="103119"/>
                  </a:xfrm>
                  <a:prstGeom prst="arc">
                    <a:avLst>
                      <a:gd name="adj1" fmla="val 16200000"/>
                      <a:gd name="adj2" fmla="val 18552449"/>
                    </a:avLst>
                  </a:prstGeom>
                  <a:ln>
                    <a:solidFill>
                      <a:schemeClr val="accent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de-DE"/>
                  </a:p>
                </p:txBody>
              </p:sp>
              <p:cxnSp>
                <p:nvCxnSpPr>
                  <p:cNvPr id="26" name="Gerade Verbindung 25"/>
                  <p:cNvCxnSpPr/>
                  <p:nvPr/>
                </p:nvCxnSpPr>
                <p:spPr bwMode="auto">
                  <a:xfrm rot="10800000">
                    <a:off x="8252601" y="1810026"/>
                    <a:ext cx="277405" cy="0"/>
                  </a:xfrm>
                  <a:prstGeom prst="line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headEnd type="arrow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Gerade Verbindung 26"/>
                  <p:cNvCxnSpPr/>
                  <p:nvPr/>
                </p:nvCxnSpPr>
                <p:spPr bwMode="auto">
                  <a:xfrm rot="5400000" flipV="1">
                    <a:off x="7785688" y="2278391"/>
                    <a:ext cx="936730" cy="0"/>
                  </a:xfrm>
                  <a:prstGeom prst="line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Gerade Verbindung 27"/>
                  <p:cNvCxnSpPr/>
                  <p:nvPr/>
                </p:nvCxnSpPr>
                <p:spPr bwMode="auto">
                  <a:xfrm rot="10800000" flipH="1" flipV="1">
                    <a:off x="8252601" y="2745373"/>
                    <a:ext cx="277405" cy="1382"/>
                  </a:xfrm>
                  <a:prstGeom prst="line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Gerade Verbindung mit Pfeil 28"/>
                  <p:cNvCxnSpPr/>
                  <p:nvPr/>
                </p:nvCxnSpPr>
                <p:spPr bwMode="auto">
                  <a:xfrm rot="10800000" flipH="1" flipV="1">
                    <a:off x="8252601" y="1892922"/>
                    <a:ext cx="277405" cy="1381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Gerade Verbindung mit Pfeil 29"/>
                  <p:cNvCxnSpPr>
                    <a:endCxn id="25" idx="2"/>
                  </p:cNvCxnSpPr>
                  <p:nvPr/>
                </p:nvCxnSpPr>
                <p:spPr bwMode="auto">
                  <a:xfrm flipV="1">
                    <a:off x="8252602" y="2008977"/>
                    <a:ext cx="265786" cy="1381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Gerade Verbindung mit Pfeil 30"/>
                  <p:cNvCxnSpPr/>
                  <p:nvPr/>
                </p:nvCxnSpPr>
                <p:spPr bwMode="auto">
                  <a:xfrm rot="10800000" flipH="1" flipV="1">
                    <a:off x="8252602" y="2111216"/>
                    <a:ext cx="155405" cy="0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mit Pfeil 31"/>
                  <p:cNvCxnSpPr/>
                  <p:nvPr/>
                </p:nvCxnSpPr>
                <p:spPr bwMode="auto">
                  <a:xfrm rot="10800000" flipH="1" flipV="1">
                    <a:off x="8252602" y="2227271"/>
                    <a:ext cx="103119" cy="1381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 Verbindung mit Pfeil 32"/>
                  <p:cNvCxnSpPr/>
                  <p:nvPr/>
                </p:nvCxnSpPr>
                <p:spPr bwMode="auto">
                  <a:xfrm rot="10800000" flipH="1" flipV="1">
                    <a:off x="8252602" y="2361286"/>
                    <a:ext cx="120548" cy="0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Gerade Verbindung mit Pfeil 33"/>
                  <p:cNvCxnSpPr/>
                  <p:nvPr/>
                </p:nvCxnSpPr>
                <p:spPr bwMode="auto">
                  <a:xfrm rot="10800000" flipH="1" flipV="1">
                    <a:off x="8252602" y="2462144"/>
                    <a:ext cx="172834" cy="0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Gerade Verbindung mit Pfeil 34"/>
                  <p:cNvCxnSpPr>
                    <a:endCxn id="20" idx="0"/>
                  </p:cNvCxnSpPr>
                  <p:nvPr/>
                </p:nvCxnSpPr>
                <p:spPr bwMode="auto">
                  <a:xfrm rot="10800000" flipH="1" flipV="1">
                    <a:off x="8252601" y="2545041"/>
                    <a:ext cx="262881" cy="4144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Gerade Verbindung mit Pfeil 35"/>
                  <p:cNvCxnSpPr/>
                  <p:nvPr/>
                </p:nvCxnSpPr>
                <p:spPr bwMode="auto">
                  <a:xfrm rot="10800000" flipH="1" flipV="1">
                    <a:off x="8252601" y="2645898"/>
                    <a:ext cx="277405" cy="0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Gruppieren 13"/>
              <p:cNvGrpSpPr/>
              <p:nvPr/>
            </p:nvGrpSpPr>
            <p:grpSpPr>
              <a:xfrm rot="19078536">
                <a:off x="7209393" y="1987939"/>
                <a:ext cx="429895" cy="1214878"/>
                <a:chOff x="7866403" y="2152642"/>
                <a:chExt cx="429895" cy="1214878"/>
              </a:xfrm>
            </p:grpSpPr>
            <p:cxnSp>
              <p:nvCxnSpPr>
                <p:cNvPr id="15" name="Gerade Verbindung 14"/>
                <p:cNvCxnSpPr/>
                <p:nvPr/>
              </p:nvCxnSpPr>
              <p:spPr bwMode="auto">
                <a:xfrm rot="5400000" flipH="1" flipV="1">
                  <a:off x="7473912" y="2545133"/>
                  <a:ext cx="1214878" cy="42989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hteck 15"/>
                <p:cNvSpPr/>
                <p:nvPr/>
              </p:nvSpPr>
              <p:spPr bwMode="auto">
                <a:xfrm rot="1080000" flipH="1">
                  <a:off x="8036400" y="2514865"/>
                  <a:ext cx="124906" cy="390995"/>
                </a:xfrm>
                <a:prstGeom prst="rect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e-DE"/>
                </a:p>
              </p:txBody>
            </p:sp>
          </p:grpSp>
        </p:grpSp>
        <p:pic>
          <p:nvPicPr>
            <p:cNvPr id="12" name="Grafik 11" descr="windturbinesketch.gif"/>
            <p:cNvPicPr>
              <a:picLocks noChangeAspect="1"/>
            </p:cNvPicPr>
            <p:nvPr/>
          </p:nvPicPr>
          <p:blipFill>
            <a:blip r:embed="rId3"/>
            <a:srcRect l="53732" r="33208" b="6989"/>
            <a:stretch>
              <a:fillRect/>
            </a:stretch>
          </p:blipFill>
          <p:spPr>
            <a:xfrm>
              <a:off x="6609407" y="1561332"/>
              <a:ext cx="320047" cy="1581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2497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smtClean="0"/>
              <a:t>From radial wind to wind vector </a:t>
            </a:r>
            <a:br>
              <a:rPr lang="en-US" dirty="0" smtClean="0"/>
            </a:br>
            <a:r>
              <a:rPr lang="en-US" sz="2400" dirty="0" smtClean="0"/>
              <a:t>The standard deviation...</a:t>
            </a:r>
            <a:endParaRPr lang="en-US" sz="2400" dirty="0"/>
          </a:p>
        </p:txBody>
      </p:sp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755577" y="1196752"/>
            <a:ext cx="820891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0" smtClean="0"/>
              <a:t>generally shows a </a:t>
            </a:r>
            <a:r>
              <a:rPr lang="en-US" sz="2000" b="0" dirty="0" smtClean="0"/>
              <a:t>larger scatter</a:t>
            </a:r>
          </a:p>
          <a:p>
            <a:r>
              <a:rPr lang="en-US" sz="2000" b="0" dirty="0"/>
              <a:t>s</a:t>
            </a:r>
            <a:r>
              <a:rPr lang="en-US" sz="2000" b="0" smtClean="0"/>
              <a:t>ometimes </a:t>
            </a:r>
            <a:r>
              <a:rPr lang="en-US" sz="2000" b="0" dirty="0" smtClean="0"/>
              <a:t>has a positive offset</a:t>
            </a:r>
          </a:p>
          <a:p>
            <a:pPr marL="0" indent="0">
              <a:buNone/>
            </a:pPr>
            <a:r>
              <a:rPr lang="en-US" sz="2000" b="0" dirty="0" smtClean="0"/>
              <a:t>Why?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76872"/>
            <a:ext cx="4968552" cy="3763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 rot="16200000">
            <a:off x="6355540" y="4915974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Fig.: B. </a:t>
            </a:r>
            <a:r>
              <a:rPr lang="de-DE" sz="1200" dirty="0" err="1" smtClean="0"/>
              <a:t>Canadillas</a:t>
            </a:r>
            <a:r>
              <a:rPr lang="de-DE" sz="1200" dirty="0" smtClean="0"/>
              <a:t>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62624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smtClean="0"/>
              <a:t>From radial wind to wind vector </a:t>
            </a:r>
            <a:br>
              <a:rPr lang="en-US" dirty="0" smtClean="0"/>
            </a:br>
            <a:r>
              <a:rPr lang="en-US" sz="2400" dirty="0" smtClean="0"/>
              <a:t>The standard deviation...</a:t>
            </a:r>
            <a:endParaRPr lang="en-US" sz="2400" dirty="0"/>
          </a:p>
        </p:txBody>
      </p:sp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755576" y="1196752"/>
            <a:ext cx="698477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0" dirty="0"/>
              <a:t>Evident signature of the running </a:t>
            </a:r>
            <a:r>
              <a:rPr lang="en-US" sz="2000" b="0" dirty="0" smtClean="0"/>
              <a:t>average.</a:t>
            </a:r>
            <a:endParaRPr lang="en-US" sz="2000" b="0" dirty="0"/>
          </a:p>
          <a:p>
            <a:r>
              <a:rPr lang="en-US" sz="2000" b="0" dirty="0" smtClean="0"/>
              <a:t>Higher spectral density of the lidar in the freq. range below 1/10min for the hor. wind speed.</a:t>
            </a:r>
          </a:p>
          <a:p>
            <a:r>
              <a:rPr lang="en-US" sz="2000" b="0" dirty="0" smtClean="0"/>
              <a:t>Comparable spectral densities of the radial wind speed</a:t>
            </a:r>
          </a:p>
          <a:p>
            <a:pPr marL="0" indent="0">
              <a:buNone/>
            </a:pPr>
            <a:r>
              <a:rPr lang="en-US" sz="2000" b="0" dirty="0" smtClean="0">
                <a:sym typeface="Symbol"/>
              </a:rPr>
              <a:t> Effect of turbulent structures.</a:t>
            </a:r>
          </a:p>
          <a:p>
            <a:pPr marL="0" indent="361950">
              <a:buNone/>
            </a:pPr>
            <a:r>
              <a:rPr lang="en-US" sz="2000" b="0" dirty="0" smtClean="0">
                <a:sym typeface="Symbol"/>
              </a:rPr>
              <a:t>sensed only partially by the lidar beams.</a:t>
            </a:r>
            <a:endParaRPr lang="en-US" sz="2000" b="0" dirty="0" smtClean="0"/>
          </a:p>
        </p:txBody>
      </p:sp>
      <p:sp>
        <p:nvSpPr>
          <p:cNvPr id="7" name="Textfeld 6"/>
          <p:cNvSpPr txBox="1"/>
          <p:nvPr/>
        </p:nvSpPr>
        <p:spPr>
          <a:xfrm rot="16200000">
            <a:off x="8161256" y="5395393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Fig.: B. </a:t>
            </a:r>
            <a:r>
              <a:rPr lang="de-DE" sz="1200" dirty="0" err="1" smtClean="0"/>
              <a:t>Canadillas</a:t>
            </a:r>
            <a:r>
              <a:rPr lang="de-DE" sz="1200" dirty="0" smtClean="0"/>
              <a:t>.</a:t>
            </a:r>
            <a:endParaRPr lang="de-DE" sz="12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2"/>
          <a:stretch/>
        </p:blipFill>
        <p:spPr bwMode="auto">
          <a:xfrm>
            <a:off x="755576" y="3356992"/>
            <a:ext cx="3759274" cy="2993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0" t="-2212" r="124" b="-506"/>
          <a:stretch/>
        </p:blipFill>
        <p:spPr bwMode="auto">
          <a:xfrm>
            <a:off x="4810910" y="3284984"/>
            <a:ext cx="3958400" cy="310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763688" y="3429000"/>
            <a:ext cx="2012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Hor. wind speed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860371" y="3429000"/>
            <a:ext cx="21680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Radial wind speed</a:t>
            </a:r>
          </a:p>
        </p:txBody>
      </p:sp>
    </p:spTree>
    <p:extLst>
      <p:ext uri="{BB962C8B-B14F-4D97-AF65-F5344CB8AC3E}">
        <p14:creationId xmlns:p14="http://schemas.microsoft.com/office/powerpoint/2010/main" val="8201280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8638" y="2780928"/>
            <a:ext cx="8462962" cy="730250"/>
          </a:xfrm>
        </p:spPr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530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8638" y="2780928"/>
            <a:ext cx="8462962" cy="730250"/>
          </a:xfrm>
        </p:spPr>
        <p:txBody>
          <a:bodyPr/>
          <a:lstStyle/>
          <a:p>
            <a:pPr algn="ctr"/>
            <a:r>
              <a:rPr lang="en-US" smtClean="0"/>
              <a:t>Advanced applications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092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38176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err="1" smtClean="0"/>
              <a:t>Lidars</a:t>
            </a:r>
            <a:r>
              <a:rPr lang="en-US" dirty="0" smtClean="0"/>
              <a:t>, not only profilers</a:t>
            </a:r>
          </a:p>
          <a:p>
            <a:r>
              <a:rPr lang="en-US" sz="2000" smtClean="0"/>
              <a:t>Scanning Lidar</a:t>
            </a:r>
            <a:endParaRPr lang="en-US" sz="2000" dirty="0"/>
          </a:p>
        </p:txBody>
      </p:sp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755577" y="1052736"/>
            <a:ext cx="4213197" cy="1200274"/>
          </a:xfrm>
          <a:prstGeom prst="rect">
            <a:avLst/>
          </a:prstGeom>
          <a:solidFill>
            <a:srgbClr val="FFFFFF">
              <a:alpha val="30196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0" dirty="0" smtClean="0"/>
              <a:t>Wind field measurements</a:t>
            </a:r>
          </a:p>
          <a:p>
            <a:r>
              <a:rPr lang="en-US" sz="2000" b="0" dirty="0" smtClean="0"/>
              <a:t>Flexible trajectories</a:t>
            </a:r>
          </a:p>
          <a:p>
            <a:r>
              <a:rPr lang="en-US" sz="2000" b="0" dirty="0" smtClean="0"/>
              <a:t>Vortex detection</a:t>
            </a:r>
          </a:p>
          <a:p>
            <a:r>
              <a:rPr lang="en-US" sz="2000" b="0" dirty="0" smtClean="0"/>
              <a:t>Hard targets, clouds,</a:t>
            </a:r>
            <a:br>
              <a:rPr lang="en-US" sz="2000" b="0" dirty="0" smtClean="0"/>
            </a:br>
            <a:r>
              <a:rPr lang="en-US" sz="2000" b="0" dirty="0" smtClean="0"/>
              <a:t>atmospheric boundary layer</a:t>
            </a:r>
            <a:endParaRPr lang="en-US" sz="2000" b="0" dirty="0"/>
          </a:p>
          <a:p>
            <a:pPr marL="0" indent="0">
              <a:buNone/>
            </a:pPr>
            <a:endParaRPr lang="en-US" sz="2000" b="0" dirty="0" smtClean="0"/>
          </a:p>
        </p:txBody>
      </p:sp>
      <p:sp>
        <p:nvSpPr>
          <p:cNvPr id="40" name="Textfeld 39"/>
          <p:cNvSpPr txBox="1"/>
          <p:nvPr/>
        </p:nvSpPr>
        <p:spPr>
          <a:xfrm rot="16200000">
            <a:off x="9618390" y="4589641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Fig.: </a:t>
            </a:r>
            <a:r>
              <a:rPr lang="de-DE" sz="1200" dirty="0" err="1" smtClean="0"/>
              <a:t>ForWind</a:t>
            </a:r>
            <a:r>
              <a:rPr lang="de-DE" sz="1200" dirty="0" smtClean="0"/>
              <a:t> – Uni Oldenburg.</a:t>
            </a:r>
            <a:endParaRPr lang="de-DE" sz="1200" dirty="0"/>
          </a:p>
        </p:txBody>
      </p:sp>
      <p:pic>
        <p:nvPicPr>
          <p:cNvPr id="10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80" y="2537134"/>
            <a:ext cx="7865428" cy="362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Bild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6" t="21524" r="5479" b="25034"/>
          <a:stretch>
            <a:fillRect/>
          </a:stretch>
        </p:blipFill>
        <p:spPr bwMode="auto">
          <a:xfrm>
            <a:off x="8244408" y="2286347"/>
            <a:ext cx="87947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reihandform 18"/>
          <p:cNvSpPr/>
          <p:nvPr/>
        </p:nvSpPr>
        <p:spPr>
          <a:xfrm>
            <a:off x="4932040" y="2924943"/>
            <a:ext cx="2865760" cy="842723"/>
          </a:xfrm>
          <a:custGeom>
            <a:avLst/>
            <a:gdLst>
              <a:gd name="connsiteX0" fmla="*/ 0 w 2837906"/>
              <a:gd name="connsiteY0" fmla="*/ 0 h 1322614"/>
              <a:gd name="connsiteX1" fmla="*/ 107769 w 2837906"/>
              <a:gd name="connsiteY1" fmla="*/ 26125 h 1322614"/>
              <a:gd name="connsiteX2" fmla="*/ 251460 w 2837906"/>
              <a:gd name="connsiteY2" fmla="*/ 58783 h 1322614"/>
              <a:gd name="connsiteX3" fmla="*/ 434340 w 2837906"/>
              <a:gd name="connsiteY3" fmla="*/ 111034 h 1322614"/>
              <a:gd name="connsiteX4" fmla="*/ 656409 w 2837906"/>
              <a:gd name="connsiteY4" fmla="*/ 169817 h 1322614"/>
              <a:gd name="connsiteX5" fmla="*/ 960120 w 2837906"/>
              <a:gd name="connsiteY5" fmla="*/ 267788 h 1322614"/>
              <a:gd name="connsiteX6" fmla="*/ 1338943 w 2837906"/>
              <a:gd name="connsiteY6" fmla="*/ 404948 h 1322614"/>
              <a:gd name="connsiteX7" fmla="*/ 1737360 w 2837906"/>
              <a:gd name="connsiteY7" fmla="*/ 578031 h 1322614"/>
              <a:gd name="connsiteX8" fmla="*/ 2011680 w 2837906"/>
              <a:gd name="connsiteY8" fmla="*/ 715191 h 1322614"/>
              <a:gd name="connsiteX9" fmla="*/ 2334986 w 2837906"/>
              <a:gd name="connsiteY9" fmla="*/ 911134 h 1322614"/>
              <a:gd name="connsiteX10" fmla="*/ 2655026 w 2837906"/>
              <a:gd name="connsiteY10" fmla="*/ 1149531 h 1322614"/>
              <a:gd name="connsiteX11" fmla="*/ 2837906 w 2837906"/>
              <a:gd name="connsiteY11" fmla="*/ 1322614 h 132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37906" h="1322614">
                <a:moveTo>
                  <a:pt x="0" y="0"/>
                </a:moveTo>
                <a:lnTo>
                  <a:pt x="107769" y="26125"/>
                </a:lnTo>
                <a:cubicBezTo>
                  <a:pt x="149679" y="35922"/>
                  <a:pt x="197032" y="44632"/>
                  <a:pt x="251460" y="58783"/>
                </a:cubicBezTo>
                <a:cubicBezTo>
                  <a:pt x="305888" y="72934"/>
                  <a:pt x="434340" y="111034"/>
                  <a:pt x="434340" y="111034"/>
                </a:cubicBezTo>
                <a:cubicBezTo>
                  <a:pt x="501832" y="129540"/>
                  <a:pt x="568779" y="143691"/>
                  <a:pt x="656409" y="169817"/>
                </a:cubicBezTo>
                <a:cubicBezTo>
                  <a:pt x="744039" y="195943"/>
                  <a:pt x="846364" y="228600"/>
                  <a:pt x="960120" y="267788"/>
                </a:cubicBezTo>
                <a:cubicBezTo>
                  <a:pt x="1073876" y="306977"/>
                  <a:pt x="1209403" y="353241"/>
                  <a:pt x="1338943" y="404948"/>
                </a:cubicBezTo>
                <a:cubicBezTo>
                  <a:pt x="1468483" y="456655"/>
                  <a:pt x="1625237" y="526324"/>
                  <a:pt x="1737360" y="578031"/>
                </a:cubicBezTo>
                <a:cubicBezTo>
                  <a:pt x="1849483" y="629738"/>
                  <a:pt x="1912076" y="659674"/>
                  <a:pt x="2011680" y="715191"/>
                </a:cubicBezTo>
                <a:cubicBezTo>
                  <a:pt x="2111284" y="770708"/>
                  <a:pt x="2227762" y="838744"/>
                  <a:pt x="2334986" y="911134"/>
                </a:cubicBezTo>
                <a:cubicBezTo>
                  <a:pt x="2442210" y="983524"/>
                  <a:pt x="2571206" y="1080951"/>
                  <a:pt x="2655026" y="1149531"/>
                </a:cubicBezTo>
                <a:cubicBezTo>
                  <a:pt x="2738846" y="1218111"/>
                  <a:pt x="2788376" y="1270362"/>
                  <a:pt x="2837906" y="1322614"/>
                </a:cubicBezTo>
              </a:path>
            </a:pathLst>
          </a:custGeom>
          <a:ln w="19050">
            <a:solidFill>
              <a:schemeClr val="accent4"/>
            </a:solidFill>
            <a:headEnd type="triangle" w="med" len="med"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/>
          <p:cNvSpPr txBox="1"/>
          <p:nvPr/>
        </p:nvSpPr>
        <p:spPr>
          <a:xfrm>
            <a:off x="6948264" y="306896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PPI - Scan</a:t>
            </a:r>
            <a:endParaRPr lang="en-US" dirty="0" smtClean="0"/>
          </a:p>
        </p:txBody>
      </p:sp>
      <p:sp>
        <p:nvSpPr>
          <p:cNvPr id="29" name="Freihandform 28"/>
          <p:cNvSpPr/>
          <p:nvPr/>
        </p:nvSpPr>
        <p:spPr>
          <a:xfrm>
            <a:off x="6372200" y="2547495"/>
            <a:ext cx="211361" cy="1457569"/>
          </a:xfrm>
          <a:custGeom>
            <a:avLst/>
            <a:gdLst>
              <a:gd name="connsiteX0" fmla="*/ 0 w 211361"/>
              <a:gd name="connsiteY0" fmla="*/ 0 h 1457569"/>
              <a:gd name="connsiteX1" fmla="*/ 42985 w 211361"/>
              <a:gd name="connsiteY1" fmla="*/ 128954 h 1457569"/>
              <a:gd name="connsiteX2" fmla="*/ 93785 w 211361"/>
              <a:gd name="connsiteY2" fmla="*/ 339969 h 1457569"/>
              <a:gd name="connsiteX3" fmla="*/ 148492 w 211361"/>
              <a:gd name="connsiteY3" fmla="*/ 629139 h 1457569"/>
              <a:gd name="connsiteX4" fmla="*/ 183662 w 211361"/>
              <a:gd name="connsiteY4" fmla="*/ 918308 h 1457569"/>
              <a:gd name="connsiteX5" fmla="*/ 199292 w 211361"/>
              <a:gd name="connsiteY5" fmla="*/ 1187939 h 1457569"/>
              <a:gd name="connsiteX6" fmla="*/ 211015 w 211361"/>
              <a:gd name="connsiteY6" fmla="*/ 1391139 h 1457569"/>
              <a:gd name="connsiteX7" fmla="*/ 207108 w 211361"/>
              <a:gd name="connsiteY7" fmla="*/ 1457569 h 145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1361" h="1457569">
                <a:moveTo>
                  <a:pt x="0" y="0"/>
                </a:moveTo>
                <a:cubicBezTo>
                  <a:pt x="13677" y="36146"/>
                  <a:pt x="27354" y="72292"/>
                  <a:pt x="42985" y="128954"/>
                </a:cubicBezTo>
                <a:cubicBezTo>
                  <a:pt x="58616" y="185616"/>
                  <a:pt x="76201" y="256605"/>
                  <a:pt x="93785" y="339969"/>
                </a:cubicBezTo>
                <a:cubicBezTo>
                  <a:pt x="111369" y="423333"/>
                  <a:pt x="133513" y="532749"/>
                  <a:pt x="148492" y="629139"/>
                </a:cubicBezTo>
                <a:cubicBezTo>
                  <a:pt x="163471" y="725529"/>
                  <a:pt x="175195" y="825175"/>
                  <a:pt x="183662" y="918308"/>
                </a:cubicBezTo>
                <a:cubicBezTo>
                  <a:pt x="192129" y="1011441"/>
                  <a:pt x="194733" y="1109134"/>
                  <a:pt x="199292" y="1187939"/>
                </a:cubicBezTo>
                <a:cubicBezTo>
                  <a:pt x="203851" y="1266744"/>
                  <a:pt x="209712" y="1346201"/>
                  <a:pt x="211015" y="1391139"/>
                </a:cubicBezTo>
                <a:cubicBezTo>
                  <a:pt x="212318" y="1436077"/>
                  <a:pt x="209713" y="1446823"/>
                  <a:pt x="207108" y="1457569"/>
                </a:cubicBezTo>
              </a:path>
            </a:pathLst>
          </a:custGeom>
          <a:ln w="19050">
            <a:solidFill>
              <a:schemeClr val="accent4"/>
            </a:solidFill>
            <a:headEnd type="triangle" w="med" len="med"/>
            <a:tailEnd type="triangl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feld 33"/>
          <p:cNvSpPr txBox="1"/>
          <p:nvPr/>
        </p:nvSpPr>
        <p:spPr>
          <a:xfrm>
            <a:off x="6444208" y="256490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RHI - Scan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71485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38176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err="1" smtClean="0"/>
              <a:t>Lidars</a:t>
            </a:r>
            <a:r>
              <a:rPr lang="en-US" dirty="0" smtClean="0"/>
              <a:t>, not only profilers</a:t>
            </a:r>
          </a:p>
          <a:p>
            <a:r>
              <a:rPr lang="en-US" sz="2000" smtClean="0"/>
              <a:t>Multi-Lidar</a:t>
            </a:r>
            <a:endParaRPr lang="en-US" sz="2000" dirty="0"/>
          </a:p>
        </p:txBody>
      </p:sp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755577" y="932582"/>
            <a:ext cx="3672407" cy="1200274"/>
          </a:xfrm>
          <a:prstGeom prst="rect">
            <a:avLst/>
          </a:prstGeom>
          <a:solidFill>
            <a:srgbClr val="FFFFFF">
              <a:alpha val="30196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Retrieval of the 3D wind </a:t>
            </a:r>
            <a:r>
              <a:rPr lang="en-US" sz="2000" b="0" dirty="0" smtClean="0"/>
              <a:t>vector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Reduced probe </a:t>
            </a:r>
            <a:r>
              <a:rPr lang="en-US" sz="2000" b="0" dirty="0" smtClean="0"/>
              <a:t>volume</a:t>
            </a:r>
          </a:p>
          <a:p>
            <a:pPr>
              <a:lnSpc>
                <a:spcPct val="150000"/>
              </a:lnSpc>
            </a:pPr>
            <a:r>
              <a:rPr lang="en-US" sz="2000" b="0" dirty="0" smtClean="0"/>
              <a:t>Higher sample rate</a:t>
            </a:r>
            <a:endParaRPr lang="en-US" sz="2000" b="0" dirty="0"/>
          </a:p>
          <a:p>
            <a:pPr>
              <a:lnSpc>
                <a:spcPct val="150000"/>
              </a:lnSpc>
            </a:pPr>
            <a:endParaRPr lang="en-US" sz="2000" b="0" dirty="0"/>
          </a:p>
          <a:p>
            <a:pPr>
              <a:lnSpc>
                <a:spcPct val="150000"/>
              </a:lnSpc>
            </a:pPr>
            <a:endParaRPr lang="en-US" sz="2000" b="0" dirty="0"/>
          </a:p>
          <a:p>
            <a:pPr marL="0" indent="0">
              <a:lnSpc>
                <a:spcPct val="150000"/>
              </a:lnSpc>
              <a:buNone/>
            </a:pPr>
            <a:endParaRPr lang="en-US" sz="2000" b="0" dirty="0" smtClean="0"/>
          </a:p>
        </p:txBody>
      </p:sp>
      <p:sp>
        <p:nvSpPr>
          <p:cNvPr id="14" name="Foliennummernplatzhalter 6"/>
          <p:cNvSpPr txBox="1">
            <a:spLocks/>
          </p:cNvSpPr>
          <p:nvPr/>
        </p:nvSpPr>
        <p:spPr>
          <a:xfrm>
            <a:off x="5689104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4BE869-02E6-4D0A-8340-6FFED4E6EBA6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67544" y="2996952"/>
            <a:ext cx="770448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Three concurrent </a:t>
            </a:r>
            <a:r>
              <a:rPr lang="en-US" sz="2000" dirty="0" err="1" smtClean="0"/>
              <a:t>lidars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pPr marL="406400">
              <a:tabLst>
                <a:tab pos="4122738" algn="l"/>
                <a:tab pos="6053138" algn="l"/>
              </a:tabLst>
            </a:pPr>
            <a:r>
              <a:rPr lang="en-US" sz="2000" dirty="0" smtClean="0"/>
              <a:t>V</a:t>
            </a:r>
            <a:r>
              <a:rPr lang="en-US" sz="2000" baseline="-25000" dirty="0" smtClean="0"/>
              <a:t>rad,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 = [u v w] </a:t>
            </a:r>
            <a:r>
              <a:rPr lang="en-US" sz="2000" b="1" dirty="0" smtClean="0"/>
              <a:t>· </a:t>
            </a:r>
            <a:r>
              <a:rPr lang="en-US" sz="2000" dirty="0" smtClean="0"/>
              <a:t>[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)sin(</a:t>
            </a:r>
            <a:r>
              <a:rPr lang="el-GR" sz="2000" dirty="0" smtClean="0"/>
              <a:t>α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)	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)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α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)	sin(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) ]</a:t>
            </a:r>
          </a:p>
          <a:p>
            <a:pPr marL="406400">
              <a:tabLst>
                <a:tab pos="4122738" algn="l"/>
                <a:tab pos="6053138" algn="l"/>
              </a:tabLst>
            </a:pPr>
            <a:endParaRPr lang="en-US" sz="2000" dirty="0" smtClean="0"/>
          </a:p>
          <a:p>
            <a:pPr marL="406400">
              <a:tabLst>
                <a:tab pos="4122738" algn="l"/>
                <a:tab pos="6053138" algn="l"/>
              </a:tabLst>
            </a:pPr>
            <a:r>
              <a:rPr lang="en-US" sz="2000" dirty="0" err="1" smtClean="0"/>
              <a:t>V</a:t>
            </a:r>
            <a:r>
              <a:rPr lang="en-US" sz="2000" baseline="-25000" dirty="0" err="1" smtClean="0"/>
              <a:t>rad</a:t>
            </a:r>
            <a:r>
              <a:rPr lang="en-US" sz="2000" baseline="-25000" dirty="0" smtClean="0"/>
              <a:t>,</a:t>
            </a:r>
            <a:r>
              <a:rPr lang="en-US" sz="2000" b="1" baseline="-25000" dirty="0"/>
              <a:t> 2 </a:t>
            </a:r>
            <a:r>
              <a:rPr lang="en-US" sz="2000" dirty="0" smtClean="0"/>
              <a:t>= [</a:t>
            </a:r>
            <a:r>
              <a:rPr lang="en-US" sz="2000" dirty="0"/>
              <a:t>u v w] </a:t>
            </a:r>
            <a:r>
              <a:rPr lang="en-US" sz="2000" b="1" dirty="0"/>
              <a:t>· </a:t>
            </a:r>
            <a:r>
              <a:rPr lang="en-US" sz="2000" dirty="0"/>
              <a:t>[</a:t>
            </a:r>
            <a:r>
              <a:rPr lang="en-US" sz="2000" dirty="0" err="1"/>
              <a:t>cos</a:t>
            </a:r>
            <a:r>
              <a:rPr lang="en-US" sz="2000" dirty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/>
              <a:t> 2</a:t>
            </a:r>
            <a:r>
              <a:rPr lang="en-US" sz="2000" dirty="0" smtClean="0"/>
              <a:t>)sin(</a:t>
            </a:r>
            <a:r>
              <a:rPr lang="el-GR" sz="2000" dirty="0" smtClean="0"/>
              <a:t>α</a:t>
            </a:r>
            <a:r>
              <a:rPr lang="en-US" sz="2000" b="1" baseline="-25000" dirty="0"/>
              <a:t> </a:t>
            </a:r>
            <a:r>
              <a:rPr lang="en-US" sz="2000" b="1" baseline="-25000" dirty="0" smtClean="0"/>
              <a:t>2</a:t>
            </a:r>
            <a:r>
              <a:rPr lang="en-US" sz="2000" dirty="0" smtClean="0"/>
              <a:t>)	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/>
              <a:t> 2</a:t>
            </a:r>
            <a:r>
              <a:rPr lang="en-US" sz="2000" dirty="0" smtClean="0"/>
              <a:t>)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α</a:t>
            </a:r>
            <a:r>
              <a:rPr lang="en-US" sz="2000" b="1" baseline="-25000" dirty="0"/>
              <a:t> 2</a:t>
            </a:r>
            <a:r>
              <a:rPr lang="en-US" sz="2000" dirty="0" smtClean="0"/>
              <a:t>)	sin(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2</a:t>
            </a:r>
            <a:r>
              <a:rPr lang="en-US" sz="2000" dirty="0" smtClean="0"/>
              <a:t>) ]</a:t>
            </a:r>
          </a:p>
          <a:p>
            <a:pPr marL="406400">
              <a:tabLst>
                <a:tab pos="4122738" algn="l"/>
                <a:tab pos="6053138" algn="l"/>
              </a:tabLst>
            </a:pPr>
            <a:endParaRPr lang="en-US" sz="2000" dirty="0"/>
          </a:p>
          <a:p>
            <a:pPr marL="406400">
              <a:tabLst>
                <a:tab pos="4122738" algn="l"/>
                <a:tab pos="6053138" algn="l"/>
              </a:tabLst>
            </a:pPr>
            <a:r>
              <a:rPr lang="en-US" sz="2000" dirty="0" err="1" smtClean="0"/>
              <a:t>V</a:t>
            </a:r>
            <a:r>
              <a:rPr lang="en-US" sz="2000" baseline="-25000" dirty="0" err="1" smtClean="0"/>
              <a:t>rad</a:t>
            </a:r>
            <a:r>
              <a:rPr lang="en-US" sz="2000" baseline="-25000" dirty="0" smtClean="0"/>
              <a:t>,</a:t>
            </a:r>
            <a:r>
              <a:rPr lang="en-US" sz="2000" b="1" baseline="-25000" dirty="0" smtClean="0"/>
              <a:t> 3 </a:t>
            </a:r>
            <a:r>
              <a:rPr lang="en-US" sz="2000" dirty="0" smtClean="0"/>
              <a:t>= [u v w] </a:t>
            </a:r>
            <a:r>
              <a:rPr lang="en-US" sz="2000" b="1" dirty="0" smtClean="0"/>
              <a:t>· </a:t>
            </a:r>
            <a:r>
              <a:rPr lang="en-US" sz="2000" dirty="0" smtClean="0"/>
              <a:t>[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 3</a:t>
            </a:r>
            <a:r>
              <a:rPr lang="en-US" sz="2000" dirty="0" smtClean="0"/>
              <a:t>)sin(</a:t>
            </a:r>
            <a:r>
              <a:rPr lang="el-GR" sz="2000" dirty="0" smtClean="0"/>
              <a:t>α</a:t>
            </a:r>
            <a:r>
              <a:rPr lang="en-US" sz="2000" b="1" baseline="-25000" dirty="0" smtClean="0"/>
              <a:t> 3</a:t>
            </a:r>
            <a:r>
              <a:rPr lang="en-US" sz="2000" dirty="0" smtClean="0"/>
              <a:t>)	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 3</a:t>
            </a:r>
            <a:r>
              <a:rPr lang="en-US" sz="2000" dirty="0" smtClean="0"/>
              <a:t>)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α</a:t>
            </a:r>
            <a:r>
              <a:rPr lang="en-US" sz="2000" b="1" baseline="-25000" dirty="0" smtClean="0"/>
              <a:t> 3</a:t>
            </a:r>
            <a:r>
              <a:rPr lang="en-US" sz="2000" dirty="0" smtClean="0"/>
              <a:t>)	sin(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3</a:t>
            </a:r>
            <a:r>
              <a:rPr lang="en-US" sz="2000" dirty="0" smtClean="0"/>
              <a:t>) ]</a:t>
            </a:r>
          </a:p>
          <a:p>
            <a:pPr marL="406400"/>
            <a:endParaRPr lang="en-US" sz="2000" dirty="0"/>
          </a:p>
          <a:p>
            <a:pPr marL="406400"/>
            <a:r>
              <a:rPr lang="en-US" sz="2000" dirty="0" smtClean="0"/>
              <a:t>Linear system in the form [</a:t>
            </a:r>
            <a:r>
              <a:rPr lang="en-US" sz="2000" b="1" dirty="0" smtClean="0"/>
              <a:t>A</a:t>
            </a:r>
            <a:r>
              <a:rPr lang="en-US" sz="2000" dirty="0" smtClean="0"/>
              <a:t>]</a:t>
            </a:r>
            <a:r>
              <a:rPr lang="en-US" sz="2000" b="1" dirty="0"/>
              <a:t> </a:t>
            </a:r>
            <a:r>
              <a:rPr lang="en-US" sz="2000" b="1" dirty="0" smtClean="0"/>
              <a:t>· b </a:t>
            </a:r>
            <a:r>
              <a:rPr lang="en-US" sz="2000" dirty="0" smtClean="0"/>
              <a:t>= </a:t>
            </a:r>
            <a:r>
              <a:rPr lang="en-US" sz="2000" b="1" dirty="0" smtClean="0"/>
              <a:t>c</a:t>
            </a:r>
          </a:p>
          <a:p>
            <a:pPr marL="406400"/>
            <a:r>
              <a:rPr lang="en-US" sz="2000" dirty="0" smtClean="0"/>
              <a:t>A meaningful solution exists for three linearly independent </a:t>
            </a:r>
            <a:r>
              <a:rPr lang="en-US" sz="2000" b="1" dirty="0" err="1" smtClean="0"/>
              <a:t>e</a:t>
            </a:r>
            <a:r>
              <a:rPr lang="en-US" sz="2000" baseline="-25000" dirty="0" err="1" smtClean="0"/>
              <a:t>LOS</a:t>
            </a:r>
            <a:endParaRPr lang="en-US" sz="2000" baseline="-25000" dirty="0" smtClean="0"/>
          </a:p>
          <a:p>
            <a:pPr marL="406400"/>
            <a:endParaRPr lang="en-US" sz="20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326" y="537229"/>
            <a:ext cx="3564146" cy="28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8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24944"/>
            <a:ext cx="4032448" cy="302517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924944"/>
            <a:ext cx="4192264" cy="3091395"/>
          </a:xfrm>
          <a:prstGeom prst="rect">
            <a:avLst/>
          </a:prstGeom>
        </p:spPr>
      </p:pic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755577" y="1268760"/>
            <a:ext cx="6912767" cy="1200274"/>
          </a:xfrm>
          <a:prstGeom prst="rect">
            <a:avLst/>
          </a:prstGeom>
          <a:solidFill>
            <a:srgbClr val="FFFFFF">
              <a:alpha val="30196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0" dirty="0" smtClean="0"/>
              <a:t>2D wind </a:t>
            </a:r>
            <a:r>
              <a:rPr lang="en-US" sz="2000" b="0" smtClean="0"/>
              <a:t>fields in the inflow of </a:t>
            </a:r>
            <a:r>
              <a:rPr lang="en-US" sz="2000" b="0" dirty="0" smtClean="0"/>
              <a:t>wind turbines</a:t>
            </a:r>
          </a:p>
          <a:p>
            <a:r>
              <a:rPr lang="en-US" sz="2000" b="0" smtClean="0"/>
              <a:t>Feed-forward rotor control</a:t>
            </a:r>
            <a:endParaRPr lang="en-US" sz="2000" b="0" dirty="0" smtClean="0"/>
          </a:p>
          <a:p>
            <a:r>
              <a:rPr lang="de-DE" sz="2000" b="0" dirty="0" err="1" smtClean="0"/>
              <a:t>Detection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of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incoming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gust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events</a:t>
            </a:r>
            <a:endParaRPr lang="en-US" sz="2000" b="0" dirty="0" smtClean="0"/>
          </a:p>
          <a:p>
            <a:pPr marL="0" indent="0">
              <a:buNone/>
            </a:pPr>
            <a:endParaRPr lang="en-US" sz="2000" b="0" dirty="0" smtClean="0"/>
          </a:p>
        </p:txBody>
      </p:sp>
      <p:sp>
        <p:nvSpPr>
          <p:cNvPr id="7" name="Titel 3"/>
          <p:cNvSpPr txBox="1">
            <a:spLocks/>
          </p:cNvSpPr>
          <p:nvPr/>
        </p:nvSpPr>
        <p:spPr bwMode="auto">
          <a:xfrm>
            <a:off x="538176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err="1" smtClean="0"/>
              <a:t>Lidars</a:t>
            </a:r>
            <a:r>
              <a:rPr lang="en-US" dirty="0" smtClean="0"/>
              <a:t>, not only profilers</a:t>
            </a:r>
          </a:p>
          <a:p>
            <a:r>
              <a:rPr lang="en-US" sz="2000" smtClean="0"/>
              <a:t>2D SpinnerLidar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0609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38176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err="1" smtClean="0"/>
              <a:t>Lidars</a:t>
            </a:r>
            <a:r>
              <a:rPr lang="en-US" dirty="0" smtClean="0"/>
              <a:t>, not only profilers</a:t>
            </a:r>
          </a:p>
          <a:p>
            <a:r>
              <a:rPr lang="en-US" sz="2000" dirty="0" smtClean="0"/>
              <a:t>Multi lidar</a:t>
            </a:r>
            <a:endParaRPr lang="en-US" sz="2000" dirty="0"/>
          </a:p>
        </p:txBody>
      </p:sp>
      <p:sp>
        <p:nvSpPr>
          <p:cNvPr id="14" name="Foliennummernplatzhalter 6"/>
          <p:cNvSpPr txBox="1">
            <a:spLocks/>
          </p:cNvSpPr>
          <p:nvPr/>
        </p:nvSpPr>
        <p:spPr>
          <a:xfrm>
            <a:off x="5689104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4BE869-02E6-4D0A-8340-6FFED4E6EBA6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60648"/>
            <a:ext cx="2627312" cy="199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feld 86"/>
          <p:cNvSpPr txBox="1"/>
          <p:nvPr/>
        </p:nvSpPr>
        <p:spPr>
          <a:xfrm>
            <a:off x="539927" y="1268760"/>
            <a:ext cx="7704481" cy="5221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Single </a:t>
            </a:r>
            <a:r>
              <a:rPr lang="en-US" sz="2000" dirty="0" err="1" smtClean="0"/>
              <a:t>lidar</a:t>
            </a:r>
            <a:r>
              <a:rPr lang="en-US" sz="2000" dirty="0" smtClean="0"/>
              <a:t>:</a:t>
            </a:r>
          </a:p>
          <a:p>
            <a:endParaRPr lang="en-US" sz="2000" dirty="0" smtClean="0"/>
          </a:p>
          <a:p>
            <a:pPr marL="465138"/>
            <a:r>
              <a:rPr lang="en-US" sz="2000" dirty="0" err="1" smtClean="0"/>
              <a:t>V</a:t>
            </a:r>
            <a:r>
              <a:rPr lang="en-US" sz="2000" baseline="-25000" dirty="0" err="1" smtClean="0"/>
              <a:t>rad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= </a:t>
            </a:r>
            <a:r>
              <a:rPr lang="en-US" sz="2000" b="1" dirty="0" smtClean="0"/>
              <a:t>V</a:t>
            </a:r>
            <a:r>
              <a:rPr lang="en-US" sz="2000" dirty="0" smtClean="0"/>
              <a:t> </a:t>
            </a:r>
            <a:r>
              <a:rPr lang="en-US" sz="2000" b="1" dirty="0" smtClean="0"/>
              <a:t>· </a:t>
            </a:r>
            <a:r>
              <a:rPr lang="en-US" sz="2000" b="1" dirty="0" err="1" smtClean="0"/>
              <a:t>e</a:t>
            </a:r>
            <a:r>
              <a:rPr lang="en-US" sz="2000" baseline="-25000" dirty="0" err="1" smtClean="0"/>
              <a:t>LOS</a:t>
            </a:r>
            <a:r>
              <a:rPr lang="en-US" sz="2000" dirty="0"/>
              <a:t> </a:t>
            </a:r>
            <a:endParaRPr lang="en-US" sz="2000" dirty="0" smtClean="0"/>
          </a:p>
          <a:p>
            <a:pPr marL="914400"/>
            <a:r>
              <a:rPr lang="en-US" sz="2000" dirty="0" smtClean="0"/>
              <a:t>= [u v w] </a:t>
            </a:r>
            <a:r>
              <a:rPr lang="en-US" sz="2000" b="1" dirty="0" smtClean="0"/>
              <a:t>· </a:t>
            </a:r>
            <a:r>
              <a:rPr lang="en-US" sz="2000" dirty="0" smtClean="0"/>
              <a:t>[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β</a:t>
            </a:r>
            <a:r>
              <a:rPr lang="en-US" sz="2000" dirty="0" smtClean="0"/>
              <a:t>)sin(</a:t>
            </a:r>
            <a:r>
              <a:rPr lang="el-GR" sz="2000" dirty="0" smtClean="0"/>
              <a:t>α</a:t>
            </a:r>
            <a:r>
              <a:rPr lang="en-US" sz="2000" dirty="0" smtClean="0"/>
              <a:t>)   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/>
              <a:t>β</a:t>
            </a:r>
            <a:r>
              <a:rPr lang="en-US" sz="2000" dirty="0" smtClean="0"/>
              <a:t>)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/>
              <a:t>α</a:t>
            </a:r>
            <a:r>
              <a:rPr lang="en-US" sz="2000" dirty="0" smtClean="0"/>
              <a:t>)   sin(</a:t>
            </a:r>
            <a:r>
              <a:rPr lang="el-GR" sz="2000" dirty="0"/>
              <a:t>β</a:t>
            </a:r>
            <a:r>
              <a:rPr lang="en-US" sz="2000" dirty="0"/>
              <a:t>)</a:t>
            </a:r>
            <a:r>
              <a:rPr lang="en-US" sz="2000" dirty="0" smtClean="0"/>
              <a:t> ]</a:t>
            </a:r>
          </a:p>
          <a:p>
            <a:endParaRPr lang="en-US" sz="2000" dirty="0" smtClean="0"/>
          </a:p>
          <a:p>
            <a:endParaRPr lang="en-US" sz="2000" baseline="-25000" dirty="0" smtClean="0"/>
          </a:p>
          <a:p>
            <a:endParaRPr lang="en-US" sz="2000" baseline="-25000" dirty="0" smtClean="0"/>
          </a:p>
          <a:p>
            <a:endParaRPr lang="en-US" sz="2000" baseline="-25000" dirty="0"/>
          </a:p>
          <a:p>
            <a:endParaRPr lang="en-US" sz="2000" baseline="-25000" dirty="0"/>
          </a:p>
          <a:p>
            <a:r>
              <a:rPr lang="en-US" sz="2000" dirty="0" smtClean="0"/>
              <a:t>Three concurrent </a:t>
            </a:r>
            <a:r>
              <a:rPr lang="en-US" sz="2000" dirty="0" err="1" smtClean="0"/>
              <a:t>lidars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pPr marL="406400">
              <a:tabLst>
                <a:tab pos="4122738" algn="l"/>
                <a:tab pos="6053138" algn="l"/>
              </a:tabLst>
            </a:pPr>
            <a:r>
              <a:rPr lang="en-US" sz="2000" dirty="0" smtClean="0"/>
              <a:t>V</a:t>
            </a:r>
            <a:r>
              <a:rPr lang="en-US" sz="2000" baseline="-25000" dirty="0" smtClean="0"/>
              <a:t>rad,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 = [u v w] </a:t>
            </a:r>
            <a:r>
              <a:rPr lang="en-US" sz="2000" b="1" dirty="0" smtClean="0"/>
              <a:t>· </a:t>
            </a:r>
            <a:r>
              <a:rPr lang="en-US" sz="2000" dirty="0" smtClean="0"/>
              <a:t>[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)sin(</a:t>
            </a:r>
            <a:r>
              <a:rPr lang="el-GR" sz="2000" dirty="0" smtClean="0"/>
              <a:t>α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)	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)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α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)	sin(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1</a:t>
            </a:r>
            <a:r>
              <a:rPr lang="en-US" sz="2000" dirty="0" smtClean="0"/>
              <a:t>) ]</a:t>
            </a:r>
          </a:p>
          <a:p>
            <a:pPr marL="406400">
              <a:tabLst>
                <a:tab pos="4122738" algn="l"/>
                <a:tab pos="6053138" algn="l"/>
              </a:tabLst>
            </a:pPr>
            <a:r>
              <a:rPr lang="en-US" sz="2000" dirty="0" err="1" smtClean="0"/>
              <a:t>V</a:t>
            </a:r>
            <a:r>
              <a:rPr lang="en-US" sz="2000" baseline="-25000" dirty="0" err="1" smtClean="0"/>
              <a:t>rad</a:t>
            </a:r>
            <a:r>
              <a:rPr lang="en-US" sz="2000" baseline="-25000" dirty="0" smtClean="0"/>
              <a:t>,</a:t>
            </a:r>
            <a:r>
              <a:rPr lang="en-US" sz="2000" b="1" baseline="-25000" dirty="0"/>
              <a:t> 2 </a:t>
            </a:r>
            <a:r>
              <a:rPr lang="en-US" sz="2000" dirty="0" smtClean="0"/>
              <a:t>= [</a:t>
            </a:r>
            <a:r>
              <a:rPr lang="en-US" sz="2000" dirty="0"/>
              <a:t>u v w] </a:t>
            </a:r>
            <a:r>
              <a:rPr lang="en-US" sz="2000" b="1" dirty="0"/>
              <a:t>· </a:t>
            </a:r>
            <a:r>
              <a:rPr lang="en-US" sz="2000" dirty="0"/>
              <a:t>[</a:t>
            </a:r>
            <a:r>
              <a:rPr lang="en-US" sz="2000" dirty="0" err="1"/>
              <a:t>cos</a:t>
            </a:r>
            <a:r>
              <a:rPr lang="en-US" sz="2000" dirty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/>
              <a:t> 2</a:t>
            </a:r>
            <a:r>
              <a:rPr lang="en-US" sz="2000" dirty="0" smtClean="0"/>
              <a:t>)sin(</a:t>
            </a:r>
            <a:r>
              <a:rPr lang="el-GR" sz="2000" dirty="0" smtClean="0"/>
              <a:t>α</a:t>
            </a:r>
            <a:r>
              <a:rPr lang="en-US" sz="2000" b="1" baseline="-25000" dirty="0"/>
              <a:t> </a:t>
            </a:r>
            <a:r>
              <a:rPr lang="en-US" sz="2000" b="1" baseline="-25000" dirty="0" smtClean="0"/>
              <a:t>2</a:t>
            </a:r>
            <a:r>
              <a:rPr lang="en-US" sz="2000" dirty="0" smtClean="0"/>
              <a:t>)	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/>
              <a:t> 2</a:t>
            </a:r>
            <a:r>
              <a:rPr lang="en-US" sz="2000" dirty="0" smtClean="0"/>
              <a:t>)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α</a:t>
            </a:r>
            <a:r>
              <a:rPr lang="en-US" sz="2000" b="1" baseline="-25000" dirty="0"/>
              <a:t> 2</a:t>
            </a:r>
            <a:r>
              <a:rPr lang="en-US" sz="2000" dirty="0" smtClean="0"/>
              <a:t>)	sin(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2</a:t>
            </a:r>
            <a:r>
              <a:rPr lang="en-US" sz="2000" dirty="0" smtClean="0"/>
              <a:t>) ]</a:t>
            </a:r>
          </a:p>
          <a:p>
            <a:pPr marL="406400">
              <a:tabLst>
                <a:tab pos="4122738" algn="l"/>
                <a:tab pos="6053138" algn="l"/>
              </a:tabLst>
            </a:pPr>
            <a:r>
              <a:rPr lang="en-US" sz="2000" dirty="0" err="1" smtClean="0"/>
              <a:t>V</a:t>
            </a:r>
            <a:r>
              <a:rPr lang="en-US" sz="2000" baseline="-25000" dirty="0" err="1" smtClean="0"/>
              <a:t>rad</a:t>
            </a:r>
            <a:r>
              <a:rPr lang="en-US" sz="2000" baseline="-25000" dirty="0" smtClean="0"/>
              <a:t>,</a:t>
            </a:r>
            <a:r>
              <a:rPr lang="en-US" sz="2000" b="1" baseline="-25000" dirty="0" smtClean="0"/>
              <a:t> 3 </a:t>
            </a:r>
            <a:r>
              <a:rPr lang="en-US" sz="2000" dirty="0" smtClean="0"/>
              <a:t>= [u v w] </a:t>
            </a:r>
            <a:r>
              <a:rPr lang="en-US" sz="2000" b="1" dirty="0" smtClean="0"/>
              <a:t>· </a:t>
            </a:r>
            <a:r>
              <a:rPr lang="en-US" sz="2000" dirty="0" smtClean="0"/>
              <a:t>[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 3</a:t>
            </a:r>
            <a:r>
              <a:rPr lang="en-US" sz="2000" dirty="0" smtClean="0"/>
              <a:t>)sin(</a:t>
            </a:r>
            <a:r>
              <a:rPr lang="el-GR" sz="2000" dirty="0" smtClean="0"/>
              <a:t>α</a:t>
            </a:r>
            <a:r>
              <a:rPr lang="en-US" sz="2000" b="1" baseline="-25000" dirty="0" smtClean="0"/>
              <a:t> 3</a:t>
            </a:r>
            <a:r>
              <a:rPr lang="en-US" sz="2000" dirty="0" smtClean="0"/>
              <a:t>)	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 3</a:t>
            </a:r>
            <a:r>
              <a:rPr lang="en-US" sz="2000" dirty="0" smtClean="0"/>
              <a:t>)</a:t>
            </a:r>
            <a:r>
              <a:rPr lang="en-US" sz="2000" dirty="0" err="1" smtClean="0"/>
              <a:t>cos</a:t>
            </a:r>
            <a:r>
              <a:rPr lang="en-US" sz="2000" dirty="0" smtClean="0"/>
              <a:t>(</a:t>
            </a:r>
            <a:r>
              <a:rPr lang="el-GR" sz="2000" dirty="0" smtClean="0"/>
              <a:t>α</a:t>
            </a:r>
            <a:r>
              <a:rPr lang="en-US" sz="2000" b="1" baseline="-25000" dirty="0" smtClean="0"/>
              <a:t> 3</a:t>
            </a:r>
            <a:r>
              <a:rPr lang="en-US" sz="2000" dirty="0" smtClean="0"/>
              <a:t>)	sin(</a:t>
            </a:r>
            <a:r>
              <a:rPr lang="el-GR" sz="2000" dirty="0" smtClean="0"/>
              <a:t>β</a:t>
            </a:r>
            <a:r>
              <a:rPr lang="en-US" sz="2000" b="1" baseline="-25000" dirty="0" smtClean="0"/>
              <a:t>3</a:t>
            </a:r>
            <a:r>
              <a:rPr lang="en-US" sz="2000" dirty="0" smtClean="0"/>
              <a:t>) ]</a:t>
            </a:r>
          </a:p>
          <a:p>
            <a:pPr marL="406400"/>
            <a:endParaRPr lang="en-US" sz="2000" dirty="0"/>
          </a:p>
          <a:p>
            <a:pPr marL="406400"/>
            <a:r>
              <a:rPr lang="en-US" sz="2000" dirty="0" smtClean="0"/>
              <a:t>Linear system in the form [</a:t>
            </a:r>
            <a:r>
              <a:rPr lang="en-US" sz="2000" b="1" dirty="0" smtClean="0"/>
              <a:t>A</a:t>
            </a:r>
            <a:r>
              <a:rPr lang="en-US" sz="2000" dirty="0" smtClean="0"/>
              <a:t>]</a:t>
            </a:r>
            <a:r>
              <a:rPr lang="en-US" sz="2000" b="1" dirty="0"/>
              <a:t> </a:t>
            </a:r>
            <a:r>
              <a:rPr lang="en-US" sz="2000" b="1" dirty="0" smtClean="0"/>
              <a:t>· b </a:t>
            </a:r>
            <a:r>
              <a:rPr lang="en-US" sz="2000" dirty="0" smtClean="0"/>
              <a:t>= </a:t>
            </a:r>
            <a:r>
              <a:rPr lang="en-US" sz="2000" b="1" dirty="0" smtClean="0"/>
              <a:t>c</a:t>
            </a:r>
          </a:p>
          <a:p>
            <a:pPr marL="406400"/>
            <a:r>
              <a:rPr lang="en-US" sz="2000" dirty="0" smtClean="0"/>
              <a:t>A meaningful solution exists for three linearly independent </a:t>
            </a:r>
            <a:r>
              <a:rPr lang="en-US" sz="2000" b="1" dirty="0" err="1" smtClean="0"/>
              <a:t>e</a:t>
            </a:r>
            <a:r>
              <a:rPr lang="en-US" sz="2000" baseline="-25000" dirty="0" err="1" smtClean="0"/>
              <a:t>LOS</a:t>
            </a:r>
            <a:endParaRPr lang="en-US" sz="2000" baseline="-25000" dirty="0" smtClean="0"/>
          </a:p>
          <a:p>
            <a:pPr marL="406400"/>
            <a:endParaRPr lang="en-US" sz="2000" dirty="0"/>
          </a:p>
        </p:txBody>
      </p:sp>
      <p:pic>
        <p:nvPicPr>
          <p:cNvPr id="88" name="Grafik 8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24579"/>
            <a:ext cx="1665050" cy="13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8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6" t="8076" r="36704" b="18848"/>
          <a:stretch/>
        </p:blipFill>
        <p:spPr>
          <a:xfrm>
            <a:off x="5983208" y="2564904"/>
            <a:ext cx="1595823" cy="31466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6" t="8076" r="36704" b="18848"/>
          <a:stretch/>
        </p:blipFill>
        <p:spPr>
          <a:xfrm>
            <a:off x="990835" y="2381201"/>
            <a:ext cx="1595823" cy="31466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6" t="8076" r="36704" b="18848"/>
          <a:stretch/>
        </p:blipFill>
        <p:spPr>
          <a:xfrm>
            <a:off x="3842461" y="2398152"/>
            <a:ext cx="1595823" cy="3146675"/>
          </a:xfrm>
          <a:prstGeom prst="rect">
            <a:avLst/>
          </a:prstGeom>
        </p:spPr>
      </p:pic>
      <p:grpSp>
        <p:nvGrpSpPr>
          <p:cNvPr id="26" name="Gruppieren 25"/>
          <p:cNvGrpSpPr/>
          <p:nvPr/>
        </p:nvGrpSpPr>
        <p:grpSpPr>
          <a:xfrm>
            <a:off x="3657134" y="3403706"/>
            <a:ext cx="1012825" cy="988993"/>
            <a:chOff x="1206674" y="3376111"/>
            <a:chExt cx="1012825" cy="988993"/>
          </a:xfrm>
        </p:grpSpPr>
        <p:grpSp>
          <p:nvGrpSpPr>
            <p:cNvPr id="19" name="Gruppieren 18"/>
            <p:cNvGrpSpPr/>
            <p:nvPr/>
          </p:nvGrpSpPr>
          <p:grpSpPr>
            <a:xfrm>
              <a:off x="1765876" y="3384678"/>
              <a:ext cx="453623" cy="244930"/>
              <a:chOff x="829772" y="3363001"/>
              <a:chExt cx="453623" cy="244930"/>
            </a:xfrm>
          </p:grpSpPr>
          <p:cxnSp>
            <p:nvCxnSpPr>
              <p:cNvPr id="20" name="Gerade Verbindung 19"/>
              <p:cNvCxnSpPr/>
              <p:nvPr/>
            </p:nvCxnSpPr>
            <p:spPr bwMode="auto">
              <a:xfrm flipH="1">
                <a:off x="829772" y="3398168"/>
                <a:ext cx="402252" cy="20976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Ellipse 20"/>
              <p:cNvSpPr/>
              <p:nvPr/>
            </p:nvSpPr>
            <p:spPr bwMode="auto">
              <a:xfrm rot="20253131">
                <a:off x="1180653" y="3363001"/>
                <a:ext cx="102742" cy="70335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accent2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4" name="Bogen 23"/>
            <p:cNvSpPr/>
            <p:nvPr/>
          </p:nvSpPr>
          <p:spPr bwMode="auto">
            <a:xfrm>
              <a:off x="1206674" y="3376111"/>
              <a:ext cx="573876" cy="988993"/>
            </a:xfrm>
            <a:prstGeom prst="arc">
              <a:avLst>
                <a:gd name="adj1" fmla="val 16200000"/>
                <a:gd name="adj2" fmla="val 14195930"/>
              </a:avLst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err="1" smtClean="0"/>
              <a:t>Lidars</a:t>
            </a:r>
            <a:r>
              <a:rPr lang="en-US" dirty="0" smtClean="0"/>
              <a:t>, not only profilers</a:t>
            </a:r>
          </a:p>
          <a:p>
            <a:r>
              <a:rPr lang="en-US" sz="2000" dirty="0" smtClean="0"/>
              <a:t>Nacelle based </a:t>
            </a:r>
            <a:r>
              <a:rPr lang="en-US" sz="2000" dirty="0" err="1" smtClean="0"/>
              <a:t>lidars</a:t>
            </a:r>
            <a:endParaRPr lang="en-US" sz="2000" dirty="0"/>
          </a:p>
        </p:txBody>
      </p:sp>
      <p:sp>
        <p:nvSpPr>
          <p:cNvPr id="9" name="Inhaltsplatzhalter 4"/>
          <p:cNvSpPr txBox="1">
            <a:spLocks/>
          </p:cNvSpPr>
          <p:nvPr/>
        </p:nvSpPr>
        <p:spPr bwMode="auto">
          <a:xfrm>
            <a:off x="755576" y="1196752"/>
            <a:ext cx="482453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0" dirty="0" smtClean="0"/>
              <a:t>Wind turbine control (pitch and yaw)</a:t>
            </a:r>
          </a:p>
          <a:p>
            <a:r>
              <a:rPr lang="en-US" sz="2000" b="0" dirty="0" smtClean="0"/>
              <a:t>Power/loads assessment (particular advantages for offshore application)</a:t>
            </a:r>
          </a:p>
          <a:p>
            <a:r>
              <a:rPr lang="en-US" sz="2000" b="0" dirty="0" smtClean="0"/>
              <a:t>Wake measurements 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714450" y="3395322"/>
            <a:ext cx="1103883" cy="642063"/>
            <a:chOff x="179512" y="3363001"/>
            <a:chExt cx="1103883" cy="642063"/>
          </a:xfrm>
        </p:grpSpPr>
        <p:cxnSp>
          <p:nvCxnSpPr>
            <p:cNvPr id="3" name="Gerade Verbindung 2"/>
            <p:cNvCxnSpPr/>
            <p:nvPr/>
          </p:nvCxnSpPr>
          <p:spPr bwMode="auto">
            <a:xfrm flipH="1">
              <a:off x="395536" y="3398168"/>
              <a:ext cx="836488" cy="6068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Ellipse 9"/>
            <p:cNvSpPr/>
            <p:nvPr/>
          </p:nvSpPr>
          <p:spPr bwMode="auto">
            <a:xfrm rot="20253131">
              <a:off x="1180653" y="3363001"/>
              <a:ext cx="102742" cy="7033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rade Verbindung 12"/>
            <p:cNvCxnSpPr/>
            <p:nvPr/>
          </p:nvCxnSpPr>
          <p:spPr bwMode="auto">
            <a:xfrm flipH="1">
              <a:off x="179512" y="3450287"/>
              <a:ext cx="991606" cy="41916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" name="Gruppieren 1"/>
          <p:cNvGrpSpPr/>
          <p:nvPr/>
        </p:nvGrpSpPr>
        <p:grpSpPr>
          <a:xfrm>
            <a:off x="6746673" y="2276872"/>
            <a:ext cx="1480429" cy="1889774"/>
            <a:chOff x="3739642" y="2442565"/>
            <a:chExt cx="1480429" cy="1889774"/>
          </a:xfrm>
        </p:grpSpPr>
        <p:pic>
          <p:nvPicPr>
            <p:cNvPr id="32" name="Grafik 31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77" t="17942" r="33930" b="21654"/>
            <a:stretch/>
          </p:blipFill>
          <p:spPr>
            <a:xfrm>
              <a:off x="3964796" y="2442565"/>
              <a:ext cx="1255275" cy="1889774"/>
            </a:xfrm>
            <a:prstGeom prst="rect">
              <a:avLst/>
            </a:prstGeom>
          </p:spPr>
        </p:pic>
        <p:cxnSp>
          <p:nvCxnSpPr>
            <p:cNvPr id="33" name="Gerade Verbindung 32"/>
            <p:cNvCxnSpPr/>
            <p:nvPr/>
          </p:nvCxnSpPr>
          <p:spPr bwMode="auto">
            <a:xfrm flipH="1">
              <a:off x="3808903" y="2833886"/>
              <a:ext cx="528023" cy="8986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Ellipse 34"/>
            <p:cNvSpPr/>
            <p:nvPr/>
          </p:nvSpPr>
          <p:spPr bwMode="auto">
            <a:xfrm rot="20253131">
              <a:off x="3739642" y="3733983"/>
              <a:ext cx="102742" cy="70335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714450" y="5373216"/>
            <a:ext cx="2273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alternating beams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pulsed,cw</a:t>
            </a:r>
            <a:r>
              <a:rPr lang="en-US" dirty="0" smtClean="0"/>
              <a:t>)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420994" y="5373216"/>
            <a:ext cx="2017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Prism scanner,</a:t>
            </a:r>
            <a:br>
              <a:rPr lang="en-US" dirty="0" smtClean="0"/>
            </a:br>
            <a:r>
              <a:rPr lang="en-US" dirty="0" smtClean="0"/>
              <a:t>spinner based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pulsed,cw</a:t>
            </a:r>
            <a:r>
              <a:rPr lang="en-US" dirty="0" smtClean="0"/>
              <a:t>)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6083102" y="5519650"/>
            <a:ext cx="2017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DOF scanner,</a:t>
            </a:r>
            <a:br>
              <a:rPr lang="en-US" dirty="0" smtClean="0"/>
            </a:br>
            <a:r>
              <a:rPr lang="en-US" dirty="0" smtClean="0"/>
              <a:t>(pulsed)</a:t>
            </a:r>
          </a:p>
        </p:txBody>
      </p:sp>
    </p:spTree>
    <p:extLst>
      <p:ext uri="{BB962C8B-B14F-4D97-AF65-F5344CB8AC3E}">
        <p14:creationId xmlns:p14="http://schemas.microsoft.com/office/powerpoint/2010/main" val="4284380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err="1" smtClean="0"/>
              <a:t>Lidars</a:t>
            </a:r>
            <a:r>
              <a:rPr lang="en-US" dirty="0" smtClean="0"/>
              <a:t>, not only onshore</a:t>
            </a:r>
          </a:p>
          <a:p>
            <a:r>
              <a:rPr lang="en-US" sz="2000" dirty="0" smtClean="0"/>
              <a:t>Floating wind profilers</a:t>
            </a:r>
            <a:endParaRPr lang="en-US" sz="2000" dirty="0"/>
          </a:p>
        </p:txBody>
      </p:sp>
      <p:sp>
        <p:nvSpPr>
          <p:cNvPr id="9" name="Inhaltsplatzhalter 4"/>
          <p:cNvSpPr txBox="1">
            <a:spLocks/>
          </p:cNvSpPr>
          <p:nvPr/>
        </p:nvSpPr>
        <p:spPr bwMode="auto">
          <a:xfrm>
            <a:off x="755576" y="1196752"/>
            <a:ext cx="482453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0" dirty="0" smtClean="0"/>
              <a:t>Easy deployable</a:t>
            </a:r>
            <a:br>
              <a:rPr lang="en-US" sz="2000" b="0" dirty="0" smtClean="0"/>
            </a:br>
            <a:r>
              <a:rPr lang="en-US" sz="2000" b="0" dirty="0" smtClean="0"/>
              <a:t>(compared to a mast)</a:t>
            </a:r>
          </a:p>
          <a:p>
            <a:r>
              <a:rPr lang="en-US" sz="2000" b="0" dirty="0" smtClean="0"/>
              <a:t>Power supply issue</a:t>
            </a:r>
            <a:br>
              <a:rPr lang="en-US" sz="2000" b="0" dirty="0" smtClean="0"/>
            </a:br>
            <a:r>
              <a:rPr lang="en-US" sz="2000" b="0" dirty="0" smtClean="0"/>
              <a:t>(small wind turbines, photovoltaic panels, battery, generator)</a:t>
            </a:r>
          </a:p>
          <a:p>
            <a:r>
              <a:rPr lang="en-US" sz="2000" b="0" smtClean="0"/>
              <a:t>Sea-state </a:t>
            </a:r>
            <a:r>
              <a:rPr lang="en-US" sz="2000" b="0" dirty="0" smtClean="0"/>
              <a:t>compensation</a:t>
            </a:r>
            <a:r>
              <a:rPr lang="en-US" sz="2000" b="0" dirty="0"/>
              <a:t/>
            </a:r>
            <a:br>
              <a:rPr lang="en-US" sz="2000" b="0" dirty="0"/>
            </a:br>
            <a:r>
              <a:rPr lang="en-US" sz="2000" b="0" dirty="0" smtClean="0"/>
              <a:t>(relative speed, beam inclination, wave height)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3"/>
          <a:stretch/>
        </p:blipFill>
        <p:spPr bwMode="auto">
          <a:xfrm>
            <a:off x="755576" y="4258194"/>
            <a:ext cx="4310902" cy="187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feld 27"/>
          <p:cNvSpPr txBox="1"/>
          <p:nvPr/>
        </p:nvSpPr>
        <p:spPr>
          <a:xfrm rot="16200000">
            <a:off x="-63832" y="5575526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Fig.3E, </a:t>
            </a:r>
            <a:r>
              <a:rPr lang="de-DE" sz="1200" dirty="0" err="1" smtClean="0"/>
              <a:t>Flidar</a:t>
            </a:r>
            <a:r>
              <a:rPr lang="de-DE" sz="1200" dirty="0" smtClean="0"/>
              <a:t> .</a:t>
            </a:r>
            <a:endParaRPr lang="de-DE" sz="1200" dirty="0"/>
          </a:p>
        </p:txBody>
      </p:sp>
      <p:sp>
        <p:nvSpPr>
          <p:cNvPr id="29" name="Textfeld 28"/>
          <p:cNvSpPr txBox="1"/>
          <p:nvPr/>
        </p:nvSpPr>
        <p:spPr>
          <a:xfrm rot="16200000">
            <a:off x="7966463" y="2830991"/>
            <a:ext cx="192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Fig</a:t>
            </a:r>
            <a:r>
              <a:rPr lang="de-DE" sz="1200" dirty="0" smtClean="0"/>
              <a:t>.,AXYS, </a:t>
            </a:r>
            <a:r>
              <a:rPr lang="de-DE" sz="1200" dirty="0" err="1" smtClean="0"/>
              <a:t>WindSentinel</a:t>
            </a:r>
            <a:r>
              <a:rPr lang="de-DE" sz="1200" dirty="0" smtClean="0"/>
              <a:t>.</a:t>
            </a:r>
            <a:endParaRPr lang="de-DE" sz="1200" dirty="0"/>
          </a:p>
        </p:txBody>
      </p:sp>
      <p:pic>
        <p:nvPicPr>
          <p:cNvPr id="9222" name="Picture 6" descr="http://www.axystechnologies.com/Portals/0/Wind%20Power/WindSentinel%20Annotated%20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949" y="131763"/>
            <a:ext cx="3519523" cy="38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g8QDxUQEBAQFRQVFBASFhAUFBAPFRYUFRIVFBUTFxkXHCYeFxojGhUWHy8gJCcpLCwtFR4xNTAtNSYrLCkBCQoKDgwOFQ8PFykkHRwsKSwpLCwwKSwpKSwsLCkpKikpLCksKSwpKSw0LSwsLCksLCwpLCkpLCkpKSkpLSwpMP/AABEIAOAAoAMBIgACEQEDEQH/xAAbAAADAQEBAQEAAAAAAAAAAAAAAgMBBAYFB//EAEEQAAEDAwIDBQMICAUFAAAAAAEAAhEDEiExQQRRYRMicYGRBTKhBgdCUlNisdEXI3KCksHh8BRDo9LxFjNzk7L/xAAZAQEBAQEBAQAAAAAAAAAAAAAAAQIDBAX/xAAlEQEAAgEDBAEFAQAAAAAAAAAAARECAxIhBDFBUSIFYXHB0RP/2gAMAwEAAhEDEQA/AIwiE8IhfYfNJCIT2otQJCIT2otQJCIT2otQJCITwi1AkIhPai1AkIhPai1AkIhPai1AkIhPai1AkIhPai1A8IhPCIWkJCITwiECQshUhEIEhEJ4RCBIRCeEQgSEQnhEIEhEJ4RCBIRCeEQgSEQnhEIEhEJ4RCB7UWqlqLVUTtRaqWotQTtRaqWotQTtRaqWotQTtRaqWotQTtRaqWotQTtRaqWotQTtRaqWotQTtRaqWotQTtRaqWotQPCITwiFUJCITwiECQiE8IhAkIhPCIQJCITwiECQiE8IhAkIhPCIQJCITwiECQiE8IhAkIhPCIQNCIWhbCqFhEJoRCBYRCaEQgWEQmhEIFhEJoRCBYRCaEQgWEQmhEIFhEJoRCBYRCaEQgWEQmhYUDALYWtCaECQiE8IhAsLITwshQLCITQiECwiE0IhAsIhPCyECwiE0IhAsIhNC2EUkIhPCyECwlcFSEjggqwJoVG01tiWiUIhUsW2JYkQshVLVligmQiEzCHabEtI3BBgj++YTWJapwtATuEAk6AEnwAkpn0iCQdQSD4jVSxKEQqWIsQShbCpYtDEsRtWhqrYtsS1RhEKliLEROFKoF02Kb6atjs7NHZq5potWLWkezWWK1qLEtKQsSVnhmoeejWPqH0aCuqxbYlrTzdHji/iKhoEBr6THRXpcRSBqseGF1LuxU/Vatx7gPNfbZw1uCXE7l2pPM8vAY5LBwsVWkCG06TmjlL3Afg0/wAS63AmJOggaacvAfCVzxu+W5quHDxTP1b/ANh+f3SunigO1qN3bUeCCZPvEgnxGf8AhLxjP1VT/wAdT/5K6/aVL9fUI1veNsi44+JjxPMq38kr4uKxFiuGyJCLFq2acfE3tFzGF8a02++RzZJhzh9UxdsZgHn4D2gyu4upEuphgIfa9rXPLjc0XASWBsOGoLoMLv4im8ttZaCZF7shn3rQZceQx1IUvZ/DuokAPqO71d17nS7tC8Oc8ERaXAmQ2B3B1WMpm+G4iK5OGrbF1VXOebnEuPM6qdi3bKFiLFexZYllI2JXMXRYsLEsp1FqW1XLFli57mqRtRYrWLQxNxSNiLFaxbYm4p8+u62o0AtBdAtc8sDtcNFpDnCZwQdcEEp6b3OJADIiQ4uqCRJBIHZzEwJ3mdInrqUGuaWuaHNOrXAOB8QcFQqcI8G6m/OYa+XNEgAgdIElsiToQuczMdm4iPLh4x9Uisy1ga2i43C+pcS10AA2wMHMHRd/tEFtUio8y+qWAtphsvIc7GcDunfzXw/bHt3gKb6tLieJo06hbZDn1XBtwEHsxBgA3eM5OY4uL+XHs6oWGjxLGntyXloq0+4O0Eh8GQTZzPeyFynPvz7ddnbj09MQZkNJ07sW3HMZJxgRPUTKh7P44VqYqGlWpTIsqMcXhwJDmm0HQjXQ7LlZ8r+BdxLm/wCL4elS7tlZ10OIblovie8SM/V6iPocNxdGqXDh+Kp8QAGTVpuYWtuuxDTgwrGrc1CTp1HJw5pyDM/dqD1luND6IazwwXc9ZInPmrikBEAYEDwiE1q6RM+XOYjwhYteJMqtqLVq0pCxZYr2pSEspG1OwN3B9VpCzHNSZWIdJaiF8V/y49nxPbEnPdDSSfDb4qNX5e8EALXPcZAgANgTkkuMdY3XPc6bXoIWwvNH5f8AC7B2hJk2+AEAyT5DXPOn/XnBfWdpOhJ00jf1TcbXoYRC8475f8HP+adM2gbTuVMfOHwse5W8IafjKX9kp6eEQvMN+cThN2Vh5NP8/wC5R+kPhPqVv4Wn+eUufRUPUOyLTkfVPeHUQcL8q+UvAsHtGu1oa0XswGsaAXMZsBA15L1bvnF4bEUqxzvY3HPefBeW9pccyvxjq7QQKjqRAIkiLWxgb2/FePrcpx07h6OniNz3Hs/5F0KbW1KjaNUm1wupMNtUGXvaXTgkHEAQdF9qMRsNsAeQ2XJ7f9us4Ph6TnMc6972gNIboHu3B5L4H6RKH2T9vpA+P0fRcvpurlqaEZZd7y8espTXj5vUwiF5J3zh05xSMbTeT1mICb9IdH7GoRzBaMc4O/SV9G3Gnq4WQvMfpD4b7Kv/AKX+5KfnE4f7Gv8A6X+5XlKeoKwryx+cPh/sa3rS/NZ+kKgdKNX+KmnKU9RCwryzvnApfY1P46f5JT84NL7Cp/7Kf5JytPCNaT9Fx8h6xKC7OceMTHlKm54My7TcEH0J1hY11uJeeRLR+JyeWNJXVlQHG3UzO8ZmPBN2w0BBGMg3JHOfAORtiI6Znyys7UfTtGSJIg9dDHqgox4nXYkmBPoJmPFDgYuLsk7hzceYEqbq4OQXaYNoOhyOcIrVWx3mwCdSbfgYH5IH5k55QJnmYnCVxGgmcbO59PzU3A6m7cy3swN8kloSduQLXB5nElzAOkgYJUsp0h/JroGJMgdcx0V+Fq+6TAgtBzOrxH4rz3G8eGlobm10uaSBoCA0EDrJ10C6aftumKIEw+5zi2HOgXsLQTEaNPxXh63H/TTqJ5iv5+3q6f45XPl+o/OBVnhaTMEt4h8Y1uo1H4ztd8F4JgI5nIBg2x8Thff+UfyqpcbS7PhQ6rFZtUu7N4tHZlpAmDOXHf3V8CnQdMPpuba1nfIcAe794HvSOkyuH0zGcNDblxNzx+Zk6iLyuFLHHQbc3A53wEthmYHKO8c9OSRmDfks1GngYEBwJIjQwpMe6mSWBkE6WvucPHA0Opk40X0nndLqLvLTu4z15fFBj6MnaLmiOQ7p1idkr+IM6W9b/iQIGPHKUEXQ2O9q1zQZ6hwdL+m6KGPaNxBn6MZ0MmfzVnw3O0a5ABzuBlSZTgG0Eu3tDGnXnLnW55TlOytEaBszJZVIBjSdiPA+SBmG7RpEDq6D6wUGidbXAZ5HqpuptM+4YjJe0OB9DjqfJTe9uz5iMCAR00j8FByv4wgS5rCMNuLbiOkSMpaXGAyC4tnk1rc7kgHXXVPTJEyag9f7CqCSDbIknIlxPmcfFdGXPe9hmG2wcjBxr7x7ynX4xw7oa3kHS2efeAM+QCrTovaD3on6LWDPUkQl4a4EtDiDgWtADsTh+mVlStfxDffeCMGQx4x1gafFYONLJhr36kWgHvbQTDsY2VWU3wILtzAbMaC4ZmSnph9sB1YZ+qc+ZcBP9VeUc1CpVcO+HN194Op+Gkg+aA3iXOJ2n3XMa7H8QJVzTdOug3YQQfKcqtCjc0lz+6JkOaQZOmsYUV56t7Kq3HJGp0kc9l1UaVPsi11GoX2wawrSAb7rgwsj3RZF3XVfUrcHbA7RpBg5ADc9UM4Cm8i4u1tAaMeOPyXnyw9O2OXtzcJ7FrU2Oc2sC1wa4WuEGJjcE6kaLafD8SSSahB6udHXnJiNV9ThOGptaQzadfePgSPLX0XbS4VgZJdMRiHPJx9G4gNjnPqpp6UxzlJlnfEPhij3Zq1GuOcNIkY0BLpJMcglD3AxTZVbPugua0+E5n1lfU9oUGwR+pcGg+/Y4Z8CT/ei5GuaWC2wD6tOLfJxYAPOF2cx+uyS2pAiAS0nA96BOD0/qinxgl0AgfcIqHH1gAIE7kz11XG91DM0eDPhWawnOugg9IG+Evs407u7RYDDoiuQ/wDcJc3HQGUsddf2hmX1Hs5TSaM85dLhnYO5KreKNgse5ztJgWm0GbiJicZwpUQRBaHtGcF/aifAVJnpCyqQXd40He9lw7M+HeHxQV/x+oqBzWkRc4io0HG0CBqNslM9zbAGvcBzbYNTBkFuQFBt0gtc8DPutL2csxqfVPVut7xaRP8AnMfaf2MnHgNiqihcdmDxhoG4+kZyht30mkTyLQI6AAyouq0ycl4LgAcMM/vHbHglFjptY0kaf9ok/dkHbxXRl036Rd5mM/y9FOGyZG0iC5040kxHj1UW8W2YdqMg2hvp/UqoqudkXDO9s8tZInn5Ihw4QBG0Wy0YOMAkH4JqgxAdbriHH4kx0XGOIlxYadQwYJglpE9MFaK7B71rI7wy1sgbEONwKWUs+rPhp3rG+EA66KXZ0ne8+oDrDXQBzzJEeAU6PHB4NrZ15H0IkDzK7eD4lpMTU/inPQDbxCzNSvYNqNiGmQDEk3HxO5VaNcNcAbj4PMekhKa4YbsnnNoxH3tvNSbxTyNaVsh0dpUdA3Pe0P7KnZp3urCbm3HzEesHPVKeOq5ssbOIN+v3hNnwXLX4gNMlrCIEvbJLSRo+AYEeqVtWnVaCHN6xcw6CAQSDGqllO2pxJJaO5vAIc4jlbjT0XM95ktNxO3vjyIGf6bqdRou7oZESRNVjuU3DBE/DddLeHdgw50Y1e9w00AyPjoFQwFwILWkmD3g3IG8wfiubsGiR2dNt2SLG5HP3dD1Cr2bpI7m5lsMidotuBPXODlUuOBDmnGZaSPDvQfQkclBGnw9LVoot17wZB8Jgf0VCHESAHaDBzMbT/MwkeZdFjyQZmC2PPARQDtbTgnuhwB0mYOD6n8ZBRaSC7s5GAbbfwbMqgY0ZBYCZJAuaTjXxTE4PvQAJAAdPWJJ8sKDjIkU3ZjWQD1iZ9AgR9v1C4mdQSTrOQClpOb9W3pbkeZWXNJxUaJAwQ4Z5ADwWFzTJuqG2NO00/ZO/PC6MLl43M/u3fy/uElRt0SWnkDc2OUNhSp1mONpjGzTcfAjG3LoldVa0GHhsEktxI2Egujy3QdD2jMt8cSc6GSD66oqU8QAwnm4MJ+AuXHT46k7AqPJ0+qddeceCqx4doSIybpcCBqQcApcSKg62t6EsaRpzIGqxruV0Qfux+A9Vz9vTcDidfux5YlZQ75NNlRjBvIqnPIEERzxyWZlYh1up7Q06bkO85MQlbw7LS51BsiZEtB1iRDhtnKo/2aA20kEnAIIaNNiYP4pG8HAGaogtmBcQ4aEd67qstCj2L3S0+8CR3odyA1PLnqUzqAi9zQ52oucGY370Y216IfwTHZOTklzha7pB29TGMJYZbDXuJ0Ls1PQmcIIPqOvmKxtOjaZc0eMjB1GhG62sXO7pp0i3BLA97em+B4SF20ajrR7+jQe4HTy+lmejfBUeQeR1JuaYjppB01OOSDh4YFsu/wAORjm5wNowMF0akblTYKg7rDpEseC63HuzHOcmMLqc5hyHTAjAuHSDmFrCTAbcObSKT2nmcHE9eSBKHEXEwxoOZyx+vvQOR5FZRotsxTtFxMta+n3tiACDpHougAiQJu5F7WaHUAOu/dBTNqnXvRP2d2d8XEhAoh0i1o0HvAmcH3nE8vSVtThQ5sOpsLcn6LzMajGD4IfG9sQMvBkGdQcCPXTZQc9mSCT5TnfMHHig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2"/>
          <a:stretch/>
        </p:blipFill>
        <p:spPr bwMode="auto">
          <a:xfrm>
            <a:off x="6913625" y="4151086"/>
            <a:ext cx="1872208" cy="1984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feld 30"/>
          <p:cNvSpPr txBox="1"/>
          <p:nvPr/>
        </p:nvSpPr>
        <p:spPr>
          <a:xfrm rot="16200000">
            <a:off x="7852036" y="5117519"/>
            <a:ext cx="221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Fig.,Zephir</a:t>
            </a:r>
            <a:r>
              <a:rPr lang="de-DE" sz="1200" dirty="0" smtClean="0"/>
              <a:t> LTD, </a:t>
            </a:r>
            <a:r>
              <a:rPr lang="de-DE" sz="1200" dirty="0" err="1" smtClean="0"/>
              <a:t>SeaZephir</a:t>
            </a:r>
            <a:r>
              <a:rPr lang="de-DE" sz="1200" dirty="0" smtClean="0"/>
              <a:t>©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52701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8638" y="2780928"/>
            <a:ext cx="8462962" cy="730250"/>
          </a:xfrm>
        </p:spPr>
        <p:txBody>
          <a:bodyPr/>
          <a:lstStyle/>
          <a:p>
            <a:pPr algn="ctr"/>
            <a:r>
              <a:rPr lang="en-US" dirty="0" smtClean="0"/>
              <a:t>Summary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092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smtClean="0"/>
              <a:t>Summary</a:t>
            </a:r>
          </a:p>
        </p:txBody>
      </p:sp>
      <p:sp>
        <p:nvSpPr>
          <p:cNvPr id="29" name="Inhaltsplatzhalter 4"/>
          <p:cNvSpPr txBox="1">
            <a:spLocks/>
          </p:cNvSpPr>
          <p:nvPr/>
        </p:nvSpPr>
        <p:spPr bwMode="auto">
          <a:xfrm>
            <a:off x="755576" y="1196752"/>
            <a:ext cx="7344816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dirty="0" smtClean="0"/>
              <a:t>Wind  Doppler </a:t>
            </a:r>
            <a:r>
              <a:rPr lang="en-US" sz="2000" b="0" dirty="0" err="1" smtClean="0"/>
              <a:t>lidars</a:t>
            </a:r>
            <a:r>
              <a:rPr lang="en-US" sz="2000" b="0" dirty="0" smtClean="0"/>
              <a:t> are remote sensor based on laser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dirty="0" smtClean="0"/>
              <a:t>The Doppler effect  applies to the radial speed only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dirty="0" smtClean="0"/>
              <a:t>One measurement derives information from the light backscattered by the aerosol in the atmosphere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dirty="0" smtClean="0"/>
              <a:t>The radial wind speed represent a </a:t>
            </a:r>
            <a:r>
              <a:rPr lang="en-US" sz="2000" b="0" dirty="0"/>
              <a:t>weighted average </a:t>
            </a:r>
            <a:r>
              <a:rPr lang="en-US" sz="2000" b="0" dirty="0" smtClean="0"/>
              <a:t>over the sample volume defined by the </a:t>
            </a:r>
            <a:r>
              <a:rPr lang="en-US" sz="2000" b="0" dirty="0" err="1" smtClean="0"/>
              <a:t>lidar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charateristics</a:t>
            </a:r>
            <a:endParaRPr lang="en-US" sz="2000" b="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dirty="0" smtClean="0"/>
              <a:t>Continuous wave and pulsed </a:t>
            </a:r>
            <a:r>
              <a:rPr lang="en-US" sz="2000" b="0" dirty="0" err="1" smtClean="0"/>
              <a:t>lidars</a:t>
            </a:r>
            <a:r>
              <a:rPr lang="en-US" sz="2000" b="0" dirty="0"/>
              <a:t> </a:t>
            </a:r>
            <a:r>
              <a:rPr lang="en-US" sz="2000" b="0" dirty="0" smtClean="0"/>
              <a:t>define the distance of  measurement point differently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dirty="0" smtClean="0"/>
              <a:t>Different strategies to evaluate a wind vector (VAD, DBS, ...)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dirty="0" smtClean="0"/>
              <a:t>Wind profilers require homogeneity of the wind field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dirty="0" smtClean="0"/>
              <a:t>Attention must be paid to evaluate turbulence properties with </a:t>
            </a:r>
            <a:r>
              <a:rPr lang="en-US" sz="2000" b="0" dirty="0" err="1" smtClean="0"/>
              <a:t>lidars</a:t>
            </a:r>
            <a:endParaRPr lang="en-US" sz="2000" b="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0" dirty="0" smtClean="0"/>
              <a:t>Other application: scanner, nacelle base, multi lidar, floating devices</a:t>
            </a:r>
          </a:p>
        </p:txBody>
      </p:sp>
    </p:spTree>
    <p:extLst>
      <p:ext uri="{BB962C8B-B14F-4D97-AF65-F5344CB8AC3E}">
        <p14:creationId xmlns:p14="http://schemas.microsoft.com/office/powerpoint/2010/main" val="1451441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36712"/>
            <a:ext cx="1792199" cy="2304256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7627"/>
            <a:ext cx="4227358" cy="218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4"/>
          <p:cNvSpPr txBox="1">
            <a:spLocks/>
          </p:cNvSpPr>
          <p:nvPr/>
        </p:nvSpPr>
        <p:spPr bwMode="auto">
          <a:xfrm>
            <a:off x="242555" y="2564904"/>
            <a:ext cx="734481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b="0" dirty="0" err="1" smtClean="0"/>
              <a:t>Lidar</a:t>
            </a:r>
            <a:r>
              <a:rPr lang="en-US" sz="1400" b="0" dirty="0" smtClean="0"/>
              <a:t> make use of the Doppler Effect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/>
              <a:t>The Doppler effect applies to the radial speed only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400" b="0" smtClean="0"/>
              <a:t>Continuous </a:t>
            </a:r>
            <a:r>
              <a:rPr lang="de-DE" sz="1400" b="0" dirty="0" err="1" smtClean="0"/>
              <a:t>and</a:t>
            </a:r>
            <a:r>
              <a:rPr lang="de-DE" sz="1400" b="0" dirty="0" smtClean="0"/>
              <a:t> </a:t>
            </a:r>
            <a:r>
              <a:rPr lang="de-DE" sz="1400" b="0" err="1" smtClean="0"/>
              <a:t>pulsed</a:t>
            </a:r>
            <a:r>
              <a:rPr lang="de-DE" sz="1400" b="0" smtClean="0"/>
              <a:t> </a:t>
            </a:r>
            <a:r>
              <a:rPr lang="de-DE" sz="1400" b="0" dirty="0" err="1"/>
              <a:t>L</a:t>
            </a:r>
            <a:r>
              <a:rPr lang="de-DE" sz="1400" b="0" smtClean="0"/>
              <a:t>idars </a:t>
            </a:r>
            <a:r>
              <a:rPr lang="de-DE" sz="1400" b="0" dirty="0" err="1" smtClean="0"/>
              <a:t>define</a:t>
            </a:r>
            <a:r>
              <a:rPr lang="de-DE" sz="1400" b="0" dirty="0" smtClean="0"/>
              <a:t> </a:t>
            </a:r>
            <a:r>
              <a:rPr lang="de-DE" sz="1400" b="0" dirty="0" err="1" smtClean="0"/>
              <a:t>range</a:t>
            </a:r>
            <a:r>
              <a:rPr lang="de-DE" sz="1400" b="0" dirty="0" smtClean="0"/>
              <a:t> </a:t>
            </a:r>
            <a:r>
              <a:rPr lang="de-DE" sz="1400" b="0" dirty="0" err="1" smtClean="0"/>
              <a:t>differently</a:t>
            </a:r>
            <a:endParaRPr lang="en-US" sz="1400" b="0" dirty="0" smtClean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2" t="10013" r="27175" b="26179"/>
          <a:stretch/>
        </p:blipFill>
        <p:spPr>
          <a:xfrm>
            <a:off x="465586" y="3910462"/>
            <a:ext cx="1946174" cy="189480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913872"/>
            <a:ext cx="2760231" cy="2035408"/>
          </a:xfrm>
          <a:prstGeom prst="rect">
            <a:avLst/>
          </a:prstGeom>
        </p:spPr>
      </p:pic>
      <p:sp>
        <p:nvSpPr>
          <p:cNvPr id="14" name="Inhaltsplatzhalter 4"/>
          <p:cNvSpPr txBox="1">
            <a:spLocks/>
          </p:cNvSpPr>
          <p:nvPr/>
        </p:nvSpPr>
        <p:spPr bwMode="auto">
          <a:xfrm>
            <a:off x="6588224" y="4221088"/>
            <a:ext cx="734481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/>
              <a:t>Other applications </a:t>
            </a:r>
            <a:r>
              <a:rPr lang="en-US" sz="1400" b="0" smtClean="0"/>
              <a:t>for </a:t>
            </a:r>
            <a:r>
              <a:rPr lang="de-DE" sz="1400" b="0" dirty="0" err="1"/>
              <a:t>L</a:t>
            </a:r>
            <a:r>
              <a:rPr lang="de-DE" sz="1400" b="0" smtClean="0"/>
              <a:t>idar</a:t>
            </a:r>
            <a:endParaRPr lang="de-DE" sz="1400" b="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de-DE" sz="1400" b="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400" b="0" dirty="0" smtClean="0"/>
              <a:t>RHI/PPI Scans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de-DE" sz="1400" b="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sz="1400" b="0" smtClean="0"/>
              <a:t>SpinnerLidar, Multi-</a:t>
            </a:r>
            <a:r>
              <a:rPr lang="de-DE" sz="1400" b="0" dirty="0" err="1"/>
              <a:t>L</a:t>
            </a:r>
            <a:r>
              <a:rPr lang="de-DE" sz="1400" b="0" smtClean="0"/>
              <a:t>idar</a:t>
            </a:r>
            <a:endParaRPr lang="de-DE" sz="1400" b="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400" b="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400" b="0" dirty="0" smtClean="0"/>
          </a:p>
        </p:txBody>
      </p:sp>
      <p:sp>
        <p:nvSpPr>
          <p:cNvPr id="15" name="Inhaltsplatzhalter 4"/>
          <p:cNvSpPr txBox="1">
            <a:spLocks/>
          </p:cNvSpPr>
          <p:nvPr/>
        </p:nvSpPr>
        <p:spPr bwMode="auto">
          <a:xfrm>
            <a:off x="2267744" y="3933056"/>
            <a:ext cx="734481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/>
              <a:t>VAD wind profiler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400" b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0" dirty="0" smtClean="0"/>
              <a:t>Requires homogeneity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/>
              <a:t> </a:t>
            </a:r>
            <a:r>
              <a:rPr lang="en-US" sz="1400" b="0" dirty="0" smtClean="0"/>
              <a:t>      of the wind flow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0" dirty="0" smtClean="0"/>
              <a:t>Attention must be paid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/>
              <a:t> </a:t>
            </a:r>
            <a:r>
              <a:rPr lang="en-US" sz="1400" b="0" dirty="0" smtClean="0"/>
              <a:t>      to evaluate </a:t>
            </a:r>
            <a:r>
              <a:rPr lang="de-DE" sz="1400" b="0" dirty="0" err="1" smtClean="0"/>
              <a:t>turbulence</a:t>
            </a:r>
            <a:r>
              <a:rPr lang="de-DE" sz="1400" b="0" dirty="0" smtClean="0"/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dirty="0"/>
              <a:t> </a:t>
            </a:r>
            <a:r>
              <a:rPr lang="de-DE" sz="1400" b="0" dirty="0" smtClean="0"/>
              <a:t>      </a:t>
            </a:r>
            <a:r>
              <a:rPr lang="de-DE" sz="1400" b="0" dirty="0" err="1" smtClean="0"/>
              <a:t>properties</a:t>
            </a:r>
            <a:r>
              <a:rPr lang="de-DE" sz="1400" b="0" dirty="0" smtClean="0"/>
              <a:t> </a:t>
            </a:r>
            <a:r>
              <a:rPr lang="de-DE" sz="1400" b="0" err="1" smtClean="0"/>
              <a:t>with</a:t>
            </a:r>
            <a:r>
              <a:rPr lang="de-DE" sz="1400" b="0" smtClean="0"/>
              <a:t> </a:t>
            </a:r>
            <a:r>
              <a:rPr lang="de-DE" sz="1400" b="0" dirty="0" err="1"/>
              <a:t>L</a:t>
            </a:r>
            <a:r>
              <a:rPr lang="de-DE" sz="1400" b="0" smtClean="0"/>
              <a:t>idars</a:t>
            </a:r>
            <a:endParaRPr lang="en-US" sz="1400" b="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400" b="0" dirty="0" smtClean="0"/>
          </a:p>
        </p:txBody>
      </p:sp>
      <p:sp>
        <p:nvSpPr>
          <p:cNvPr id="28" name="Inhaltsplatzhalter 4"/>
          <p:cNvSpPr txBox="1">
            <a:spLocks/>
          </p:cNvSpPr>
          <p:nvPr/>
        </p:nvSpPr>
        <p:spPr bwMode="auto">
          <a:xfrm>
            <a:off x="6660232" y="908720"/>
            <a:ext cx="734481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0" dirty="0" smtClean="0"/>
              <a:t>FFT analysis of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/>
              <a:t> </a:t>
            </a:r>
            <a:r>
              <a:rPr lang="en-US" sz="1400" b="0" dirty="0" smtClean="0"/>
              <a:t>      received signal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400" b="0" dirty="0" smtClean="0"/>
              <a:t>Division </a:t>
            </a:r>
            <a:r>
              <a:rPr lang="de-DE" sz="1400" b="0" dirty="0" err="1" smtClean="0"/>
              <a:t>of</a:t>
            </a:r>
            <a:r>
              <a:rPr lang="de-DE" sz="1400" b="0" dirty="0" smtClean="0"/>
              <a:t> </a:t>
            </a:r>
            <a:r>
              <a:rPr lang="de-DE" sz="1400" b="0" dirty="0" err="1" smtClean="0"/>
              <a:t>signal</a:t>
            </a:r>
            <a:r>
              <a:rPr lang="de-DE" sz="1400" b="0" dirty="0" smtClean="0"/>
              <a:t> in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dirty="0"/>
              <a:t> </a:t>
            </a:r>
            <a:r>
              <a:rPr lang="de-DE" sz="1400" b="0" dirty="0" smtClean="0"/>
              <a:t>      </a:t>
            </a:r>
            <a:r>
              <a:rPr lang="de-DE" sz="1400" b="0" dirty="0" err="1" smtClean="0"/>
              <a:t>range</a:t>
            </a:r>
            <a:r>
              <a:rPr lang="de-DE" sz="1400" b="0" dirty="0" smtClean="0"/>
              <a:t> </a:t>
            </a:r>
            <a:r>
              <a:rPr lang="de-DE" sz="1400" b="0" dirty="0" err="1" smtClean="0"/>
              <a:t>gates</a:t>
            </a:r>
            <a:r>
              <a:rPr lang="de-DE" sz="1400" b="0" dirty="0" smtClean="0"/>
              <a:t> </a:t>
            </a:r>
            <a:r>
              <a:rPr lang="de-DE" sz="1400" b="0" dirty="0" err="1" smtClean="0"/>
              <a:t>for</a:t>
            </a:r>
            <a:r>
              <a:rPr lang="de-DE" sz="1400" b="0" dirty="0" smtClean="0"/>
              <a:t> </a:t>
            </a:r>
            <a:r>
              <a:rPr lang="de-DE" sz="1400" b="0" dirty="0" err="1" smtClean="0"/>
              <a:t>pulsed</a:t>
            </a:r>
            <a:r>
              <a:rPr lang="de-DE" sz="1400" b="0" dirty="0" smtClean="0"/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/>
              <a:t> </a:t>
            </a:r>
            <a:r>
              <a:rPr lang="de-DE" sz="1400" b="0" smtClean="0"/>
              <a:t>      </a:t>
            </a:r>
            <a:r>
              <a:rPr lang="de-DE" sz="1400" b="0" dirty="0" err="1"/>
              <a:t>L</a:t>
            </a:r>
            <a:r>
              <a:rPr lang="de-DE" sz="1400" b="0" smtClean="0"/>
              <a:t>idar</a:t>
            </a:r>
            <a:endParaRPr lang="de-DE" sz="1400" b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de-DE" sz="1400" b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400" b="0" dirty="0" err="1" smtClean="0"/>
              <a:t>Averaging</a:t>
            </a:r>
            <a:r>
              <a:rPr lang="de-DE" sz="1400" b="0" dirty="0" smtClean="0"/>
              <a:t> </a:t>
            </a:r>
            <a:r>
              <a:rPr lang="de-DE" sz="1400" b="0" dirty="0" err="1" smtClean="0"/>
              <a:t>over</a:t>
            </a:r>
            <a:r>
              <a:rPr lang="de-DE" sz="1400" b="0" dirty="0" smtClean="0"/>
              <a:t> </a:t>
            </a:r>
            <a:r>
              <a:rPr lang="de-DE" sz="1400" b="0" dirty="0" err="1" smtClean="0"/>
              <a:t>several</a:t>
            </a:r>
            <a:r>
              <a:rPr lang="de-DE" sz="1400" b="0" dirty="0" smtClean="0"/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dirty="0" smtClean="0"/>
              <a:t>       </a:t>
            </a:r>
            <a:r>
              <a:rPr lang="de-DE" sz="1400" b="0" dirty="0" err="1" smtClean="0"/>
              <a:t>pulses</a:t>
            </a:r>
            <a:r>
              <a:rPr lang="de-DE" sz="1400" b="0" dirty="0" smtClean="0"/>
              <a:t> </a:t>
            </a:r>
            <a:r>
              <a:rPr lang="de-DE" sz="1400" b="0" dirty="0" err="1" smtClean="0"/>
              <a:t>and</a:t>
            </a:r>
            <a:r>
              <a:rPr lang="de-DE" sz="1400" b="0" dirty="0" smtClean="0"/>
              <a:t> </a:t>
            </a:r>
            <a:r>
              <a:rPr lang="de-DE" sz="1400" b="0" dirty="0" err="1" smtClean="0"/>
              <a:t>indentification</a:t>
            </a:r>
            <a:endParaRPr lang="en-US" sz="1400" b="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dirty="0" smtClean="0"/>
              <a:t>       </a:t>
            </a:r>
            <a:r>
              <a:rPr lang="de-DE" sz="1400" b="0" dirty="0" err="1" smtClean="0"/>
              <a:t>of</a:t>
            </a:r>
            <a:r>
              <a:rPr lang="de-DE" sz="1400" b="0" dirty="0" smtClean="0"/>
              <a:t> Doppler Peak</a:t>
            </a:r>
            <a:endParaRPr lang="en-US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1226907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Lidar</a:t>
            </a:r>
            <a:r>
              <a:rPr lang="en-US" dirty="0" smtClean="0"/>
              <a:t>: </a:t>
            </a:r>
            <a:r>
              <a:rPr lang="en-US" u="sng" dirty="0" smtClean="0"/>
              <a:t>Li</a:t>
            </a:r>
            <a:r>
              <a:rPr lang="en-US" dirty="0" smtClean="0"/>
              <a:t>ght </a:t>
            </a:r>
            <a:r>
              <a:rPr lang="en-US" u="sng" dirty="0" smtClean="0"/>
              <a:t>d</a:t>
            </a:r>
            <a:r>
              <a:rPr lang="en-US" dirty="0" smtClean="0"/>
              <a:t>etection </a:t>
            </a:r>
            <a:r>
              <a:rPr lang="en-US" u="sng" dirty="0" smtClean="0"/>
              <a:t>a</a:t>
            </a:r>
            <a:r>
              <a:rPr lang="en-US" dirty="0" smtClean="0"/>
              <a:t>nd </a:t>
            </a:r>
            <a:r>
              <a:rPr lang="en-US" u="sng" dirty="0" smtClean="0"/>
              <a:t>r</a:t>
            </a:r>
            <a:r>
              <a:rPr lang="en-US" dirty="0" smtClean="0"/>
              <a:t>anging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755576" y="1196752"/>
            <a:ext cx="8229600" cy="1646312"/>
          </a:xfrm>
        </p:spPr>
        <p:txBody>
          <a:bodyPr/>
          <a:lstStyle/>
          <a:p>
            <a:r>
              <a:rPr lang="en-US" sz="2000" b="0" smtClean="0"/>
              <a:t>Remote sensing device (like radar)</a:t>
            </a:r>
          </a:p>
          <a:p>
            <a:endParaRPr lang="en-US" sz="2000" b="0" dirty="0" smtClean="0"/>
          </a:p>
          <a:p>
            <a:r>
              <a:rPr lang="en-US" sz="2000" b="0" smtClean="0"/>
              <a:t>Several types and applications of Lidar:</a:t>
            </a:r>
          </a:p>
          <a:p>
            <a:pPr lvl="1"/>
            <a:r>
              <a:rPr lang="de-DE" sz="1600" b="0" smtClean="0"/>
              <a:t>Lidar speed guns used by the police</a:t>
            </a:r>
          </a:p>
          <a:p>
            <a:pPr lvl="1"/>
            <a:r>
              <a:rPr lang="de-DE" sz="1600" b="0" smtClean="0"/>
              <a:t>Elevation maps by airborne Lidar</a:t>
            </a:r>
          </a:p>
          <a:p>
            <a:pPr lvl="1"/>
            <a:r>
              <a:rPr lang="de-DE" sz="1600" b="0" smtClean="0"/>
              <a:t>Lidar for distance measurements in physics and astronomy</a:t>
            </a:r>
          </a:p>
          <a:p>
            <a:pPr lvl="1"/>
            <a:r>
              <a:rPr lang="de-DE" sz="1600" b="0" smtClean="0"/>
              <a:t>Lidar for wind energy</a:t>
            </a:r>
            <a:endParaRPr lang="en-US" sz="1600" b="0" dirty="0" smtClean="0"/>
          </a:p>
          <a:p>
            <a:endParaRPr lang="en-US" sz="2000" b="0" smtClean="0"/>
          </a:p>
          <a:p>
            <a:r>
              <a:rPr lang="en-US" sz="2000" b="0" smtClean="0"/>
              <a:t>Wind </a:t>
            </a:r>
            <a:r>
              <a:rPr lang="en-US" sz="2000" b="0" dirty="0" err="1"/>
              <a:t>L</a:t>
            </a:r>
            <a:r>
              <a:rPr lang="en-US" sz="2000" b="0" dirty="0" err="1" smtClean="0"/>
              <a:t>idars</a:t>
            </a:r>
            <a:r>
              <a:rPr lang="en-US" sz="2000" b="0" dirty="0" smtClean="0"/>
              <a:t> are Doppler </a:t>
            </a:r>
            <a:r>
              <a:rPr lang="en-US" sz="2000" b="0" dirty="0" err="1" smtClean="0"/>
              <a:t>Lidars</a:t>
            </a:r>
            <a:endParaRPr lang="en-US" sz="2000" b="0" dirty="0" smtClean="0"/>
          </a:p>
          <a:p>
            <a:endParaRPr lang="de-DE" sz="2000" b="0" dirty="0"/>
          </a:p>
        </p:txBody>
      </p:sp>
    </p:spTree>
    <p:extLst>
      <p:ext uri="{BB962C8B-B14F-4D97-AF65-F5344CB8AC3E}">
        <p14:creationId xmlns:p14="http://schemas.microsoft.com/office/powerpoint/2010/main" val="580971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8638" y="2780928"/>
            <a:ext cx="8462962" cy="730250"/>
          </a:xfrm>
        </p:spPr>
        <p:txBody>
          <a:bodyPr/>
          <a:lstStyle/>
          <a:p>
            <a:pPr algn="ctr"/>
            <a:r>
              <a:rPr lang="en-US" smtClean="0"/>
              <a:t>Tasks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092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smtClean="0"/>
              <a:t>Tasks</a:t>
            </a:r>
            <a:br>
              <a:rPr lang="en-US" smtClean="0"/>
            </a:br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Inhaltsplatzhalter 4"/>
              <p:cNvSpPr txBox="1">
                <a:spLocks/>
              </p:cNvSpPr>
              <p:nvPr/>
            </p:nvSpPr>
            <p:spPr bwMode="auto">
              <a:xfrm>
                <a:off x="755576" y="692696"/>
                <a:ext cx="7920880" cy="1764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4992"/>
                  </a:buClr>
                  <a:buSzPct val="130000"/>
                  <a:buFont typeface="Wingdings" charset="2"/>
                  <a:buChar char="§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4992"/>
                  </a:buClr>
                  <a:buSzPct val="95000"/>
                  <a:buFont typeface="Wingdings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4992"/>
                  </a:buClr>
                  <a:buSzPct val="85000"/>
                  <a:buFont typeface="Wingdings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indent="-457200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endParaRPr lang="en-US" sz="2000" b="0" dirty="0" smtClean="0"/>
              </a:p>
              <a:p>
                <a:pPr marL="457200" indent="-457200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b="0" smtClean="0"/>
                  <a:t>SpinnerLidar </a:t>
                </a:r>
                <a:r>
                  <a:rPr lang="en-US" sz="2000" b="0" dirty="0" smtClean="0"/>
                  <a:t>Spectral Analysis</a:t>
                </a:r>
              </a:p>
              <a:p>
                <a:pPr marL="91440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b="0" dirty="0" smtClean="0"/>
                  <a:t>Peak finding in raw spectra</a:t>
                </a:r>
                <a:endParaRPr lang="en-US" sz="2000" b="0" dirty="0"/>
              </a:p>
              <a:p>
                <a:pPr marL="91440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b="0" smtClean="0"/>
                  <a:t>Define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𝐿𝑂𝑆</m:t>
                        </m:r>
                      </m:sub>
                    </m:sSub>
                  </m:oMath>
                </a14:m>
                <a:r>
                  <a:rPr lang="de-DE" sz="2000" b="0" dirty="0" smtClean="0"/>
                  <a:t> </a:t>
                </a:r>
                <a:r>
                  <a:rPr lang="de-DE" sz="2000" b="0" smtClean="0"/>
                  <a:t>of each spectra and filter outliers</a:t>
                </a:r>
                <a:endParaRPr lang="de-DE" sz="2000" b="0" dirty="0" smtClean="0"/>
              </a:p>
              <a:p>
                <a:pPr marL="91440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de-DE" sz="2000" b="0" dirty="0" smtClean="0"/>
                  <a:t>Plot </a:t>
                </a:r>
                <a:r>
                  <a:rPr lang="de-DE" sz="2000" b="0" err="1" smtClean="0"/>
                  <a:t>the</a:t>
                </a:r>
                <a:r>
                  <a:rPr lang="de-DE" sz="2000" b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𝐿𝑂𝑆</m:t>
                        </m:r>
                      </m:sub>
                    </m:sSub>
                  </m:oMath>
                </a14:m>
                <a:r>
                  <a:rPr lang="de-DE" sz="2000" b="0" smtClean="0"/>
                  <a:t> </a:t>
                </a:r>
                <a:r>
                  <a:rPr lang="de-DE" sz="2000" b="0" dirty="0" smtClean="0"/>
                  <a:t>wind </a:t>
                </a:r>
                <a:r>
                  <a:rPr lang="de-DE" sz="2000" b="0" dirty="0" err="1" smtClean="0"/>
                  <a:t>field</a:t>
                </a:r>
                <a:endParaRPr lang="en-US" sz="2000" b="0" dirty="0" smtClean="0"/>
              </a:p>
              <a:p>
                <a:pPr marL="57150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sz="2000" b="0" dirty="0"/>
              </a:p>
              <a:p>
                <a:pPr marL="457200" indent="-457200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 startAt="2"/>
                </a:pPr>
                <a:r>
                  <a:rPr lang="en-US" sz="2000" b="0" dirty="0"/>
                  <a:t> </a:t>
                </a:r>
                <a:r>
                  <a:rPr lang="en-US" sz="2000" b="0" dirty="0" smtClean="0"/>
                  <a:t>Comparison</a:t>
                </a:r>
              </a:p>
              <a:p>
                <a:pPr marL="91440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b="0" smtClean="0"/>
                  <a:t>Wind </a:t>
                </a:r>
                <a:r>
                  <a:rPr lang="en-US" sz="2000" b="0" dirty="0" err="1"/>
                  <a:t>L</a:t>
                </a:r>
                <a:r>
                  <a:rPr lang="en-US" sz="2000" b="0" smtClean="0"/>
                  <a:t>idar </a:t>
                </a:r>
                <a:r>
                  <a:rPr lang="en-US" sz="2000" b="0" dirty="0" smtClean="0"/>
                  <a:t>vertical profiler (pulsed system)</a:t>
                </a:r>
                <a:endParaRPr lang="en-US" sz="2000" b="0" dirty="0"/>
              </a:p>
              <a:p>
                <a:pPr marL="91440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b="0" dirty="0" smtClean="0"/>
                  <a:t>Meteorological met-mast anemometry</a:t>
                </a:r>
                <a:endParaRPr lang="en-US" sz="2000" b="0" dirty="0"/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de-DE" sz="2000" b="0" dirty="0" smtClean="0"/>
              </a:p>
              <a:p>
                <a:pPr marL="457200" indent="-457200">
                  <a:spcBef>
                    <a:spcPts val="0"/>
                  </a:spcBef>
                  <a:spcAft>
                    <a:spcPts val="600"/>
                  </a:spcAft>
                  <a:buFont typeface="+mj-lt"/>
                  <a:buAutoNum type="arabicPeriod" startAt="3"/>
                </a:pPr>
                <a:r>
                  <a:rPr lang="de-DE" sz="2000" b="0" dirty="0" smtClean="0"/>
                  <a:t>3D </a:t>
                </a:r>
                <a:r>
                  <a:rPr lang="de-DE" sz="2000" b="0" dirty="0" err="1" smtClean="0"/>
                  <a:t>vector</a:t>
                </a:r>
                <a:r>
                  <a:rPr lang="de-DE" sz="2000" b="0" dirty="0" smtClean="0"/>
                  <a:t> </a:t>
                </a:r>
                <a:r>
                  <a:rPr lang="de-DE" sz="2000" b="0" dirty="0" err="1" smtClean="0"/>
                  <a:t>calculation</a:t>
                </a:r>
                <a:r>
                  <a:rPr lang="de-DE" sz="2000" b="0" dirty="0" smtClean="0"/>
                  <a:t> </a:t>
                </a:r>
                <a:endParaRPr lang="en-US" sz="2000" b="0" dirty="0" smtClean="0"/>
              </a:p>
              <a:p>
                <a:pPr marL="91440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b="0" dirty="0" smtClean="0"/>
                  <a:t>Triple-</a:t>
                </a:r>
                <a:r>
                  <a:rPr lang="en-US" sz="2000" b="0" dirty="0" err="1" smtClean="0"/>
                  <a:t>Lidar</a:t>
                </a:r>
                <a:r>
                  <a:rPr lang="en-US" sz="2000" b="0" dirty="0" smtClean="0"/>
                  <a:t> systems of </a:t>
                </a:r>
                <a:r>
                  <a:rPr lang="en-US" sz="2000" b="0" dirty="0" err="1" smtClean="0"/>
                  <a:t>WindScanners</a:t>
                </a:r>
                <a:endParaRPr lang="en-US" sz="2000" b="0" dirty="0"/>
              </a:p>
              <a:p>
                <a:pPr marL="91440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000" b="0" dirty="0" smtClean="0"/>
                  <a:t>Calculate [u v w] from </a:t>
                </a:r>
                <a:r>
                  <a:rPr lang="en-US" sz="2000" b="0" smtClean="0"/>
                  <a:t>three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𝐿𝑂𝑆</m:t>
                        </m:r>
                      </m:sub>
                    </m:sSub>
                  </m:oMath>
                </a14:m>
                <a:r>
                  <a:rPr lang="en-US" sz="2000" b="0" smtClean="0"/>
                  <a:t> </a:t>
                </a:r>
                <a:r>
                  <a:rPr lang="en-US" sz="2000" b="0" dirty="0" smtClean="0"/>
                  <a:t>measurements</a:t>
                </a:r>
              </a:p>
            </p:txBody>
          </p:sp>
        </mc:Choice>
        <mc:Fallback xmlns="">
          <p:sp>
            <p:nvSpPr>
              <p:cNvPr id="29" name="Inhaltsplatzhalt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692696"/>
                <a:ext cx="7920880" cy="1764196"/>
              </a:xfrm>
              <a:prstGeom prst="rect">
                <a:avLst/>
              </a:prstGeom>
              <a:blipFill rotWithShape="0">
                <a:blip r:embed="rId3"/>
                <a:stretch>
                  <a:fillRect l="-1232" b="-19065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/>
          <p:cNvSpPr txBox="1"/>
          <p:nvPr/>
        </p:nvSpPr>
        <p:spPr>
          <a:xfrm>
            <a:off x="467544" y="6336003"/>
            <a:ext cx="4630291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sz="1400" dirty="0" smtClean="0"/>
              <a:t>* The datasets are produced  by means of </a:t>
            </a:r>
            <a:r>
              <a:rPr lang="en-US" sz="1400" dirty="0" err="1" smtClean="0"/>
              <a:t>lidar</a:t>
            </a:r>
            <a:r>
              <a:rPr lang="en-US" sz="1400" dirty="0" smtClean="0"/>
              <a:t> simulation in a wind field generated by a LES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584470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smtClean="0"/>
              <a:t>Task 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Measurement </a:t>
            </a:r>
            <a:r>
              <a:rPr lang="en-US" dirty="0"/>
              <a:t>d</a:t>
            </a:r>
            <a:r>
              <a:rPr lang="en-US" dirty="0" smtClean="0"/>
              <a:t>escription</a:t>
            </a:r>
          </a:p>
        </p:txBody>
      </p:sp>
      <p:sp>
        <p:nvSpPr>
          <p:cNvPr id="6" name="Foliennummernplatzhalt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69" y="3489004"/>
            <a:ext cx="3520420" cy="259597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3" y="3269045"/>
            <a:ext cx="3648147" cy="273506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5535"/>
            <a:ext cx="4059560" cy="304351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60" y="2818791"/>
            <a:ext cx="1881718" cy="33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03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8189" y="1553912"/>
            <a:ext cx="3887843" cy="4182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395535" y="1268760"/>
            <a:ext cx="35180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AV04</a:t>
            </a:r>
            <a:endParaRPr lang="en-US" b="1" dirty="0" smtClean="0"/>
          </a:p>
          <a:p>
            <a:pPr marL="285750" indent="-285750">
              <a:buFontTx/>
              <a:buChar char="-"/>
            </a:pPr>
            <a:endParaRPr lang="en-US" b="1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mtClean="0"/>
              <a:t>Turbine closest to FINO1</a:t>
            </a:r>
          </a:p>
          <a:p>
            <a:pPr marL="285750" indent="-285750">
              <a:buFontTx/>
              <a:buChar char="-"/>
            </a:pPr>
            <a:r>
              <a:rPr lang="de-DE" smtClean="0"/>
              <a:t>Inflow measurements</a:t>
            </a:r>
          </a:p>
          <a:p>
            <a:pPr marL="285750" indent="-285750">
              <a:buFontTx/>
              <a:buChar char="-"/>
            </a:pPr>
            <a:r>
              <a:rPr lang="de-DE" smtClean="0"/>
              <a:t>1 Hz scans of wind fields with 312 Hz samping rate of points</a:t>
            </a:r>
          </a:p>
          <a:p>
            <a:pPr marL="285750" indent="-285750">
              <a:buFontTx/>
              <a:buChar char="-"/>
            </a:pPr>
            <a:r>
              <a:rPr lang="de-DE" smtClean="0"/>
              <a:t>Measurements at different distances</a:t>
            </a:r>
          </a:p>
          <a:p>
            <a:pPr marL="285750" indent="-285750">
              <a:buFontTx/>
              <a:buChar char="-"/>
            </a:pPr>
            <a:r>
              <a:rPr lang="de-DE" smtClean="0"/>
              <a:t>Not installed in spinner but on nacelle: BLADE interference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sp>
        <p:nvSpPr>
          <p:cNvPr id="19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smtClean="0"/>
              <a:t>Task 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Measurement setup</a:t>
            </a:r>
            <a:endParaRPr lang="en-US" sz="2400" dirty="0" smtClean="0"/>
          </a:p>
        </p:txBody>
      </p:sp>
      <p:sp>
        <p:nvSpPr>
          <p:cNvPr id="21" name="Foliennummernplatzhalt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5353744" y="115906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</a:t>
            </a:r>
            <a:r>
              <a:rPr lang="de-DE" smtClean="0"/>
              <a:t>lpha ventus</a:t>
            </a:r>
          </a:p>
          <a:p>
            <a:endParaRPr lang="en-US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4705966" y="2504219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AV04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3472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smtClean="0"/>
              <a:t>Task 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Measurement </a:t>
            </a:r>
            <a:r>
              <a:rPr lang="en-US" dirty="0"/>
              <a:t>d</a:t>
            </a:r>
            <a:r>
              <a:rPr lang="en-US" dirty="0" smtClean="0"/>
              <a:t>escription</a:t>
            </a:r>
          </a:p>
        </p:txBody>
      </p:sp>
      <p:sp>
        <p:nvSpPr>
          <p:cNvPr id="6" name="Foliennummernplatzhalt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95936" y="3548010"/>
            <a:ext cx="2232248" cy="240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Gerade Verbindung mit Pfeil 7"/>
          <p:cNvCxnSpPr/>
          <p:nvPr/>
        </p:nvCxnSpPr>
        <p:spPr bwMode="auto">
          <a:xfrm>
            <a:off x="1691680" y="4365104"/>
            <a:ext cx="2448272" cy="0"/>
          </a:xfrm>
          <a:prstGeom prst="straightConnector1">
            <a:avLst/>
          </a:prstGeom>
          <a:noFill/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mit Pfeil 8"/>
          <p:cNvCxnSpPr/>
          <p:nvPr/>
        </p:nvCxnSpPr>
        <p:spPr bwMode="auto">
          <a:xfrm flipH="1">
            <a:off x="6228184" y="4890405"/>
            <a:ext cx="1828334" cy="914859"/>
          </a:xfrm>
          <a:prstGeom prst="straightConnector1">
            <a:avLst/>
          </a:prstGeom>
          <a:noFill/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7" b="1946"/>
          <a:stretch/>
        </p:blipFill>
        <p:spPr bwMode="auto">
          <a:xfrm>
            <a:off x="6804248" y="3573016"/>
            <a:ext cx="1944010" cy="263477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8279" y="2503137"/>
            <a:ext cx="4319409" cy="286090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3"/>
          <a:stretch/>
        </p:blipFill>
        <p:spPr>
          <a:xfrm>
            <a:off x="4518248" y="942805"/>
            <a:ext cx="4572000" cy="2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28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8189" y="1553912"/>
            <a:ext cx="3887843" cy="4182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1" t="10013" r="26373" b="26179"/>
          <a:stretch/>
        </p:blipFill>
        <p:spPr>
          <a:xfrm>
            <a:off x="3553544" y="1744111"/>
            <a:ext cx="1211578" cy="1317260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95535" y="1268760"/>
            <a:ext cx="35180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 smtClean="0">
                <a:solidFill>
                  <a:srgbClr val="FF0000"/>
                </a:solidFill>
              </a:rPr>
              <a:t>Pulsed system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0.4 s acc. time </a:t>
            </a:r>
            <a:br>
              <a:rPr lang="en-US" dirty="0" smtClean="0"/>
            </a:br>
            <a:r>
              <a:rPr lang="en-US" dirty="0" smtClean="0"/>
              <a:t>(2.5 Hz)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25°/s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 smtClean="0">
                <a:solidFill>
                  <a:srgbClr val="FF0000"/>
                </a:solidFill>
              </a:rPr>
              <a:t>Average over scanned sector (!)</a:t>
            </a:r>
          </a:p>
          <a:p>
            <a:endParaRPr lang="en-US" dirty="0"/>
          </a:p>
          <a:p>
            <a:r>
              <a:rPr lang="en-US" b="1" dirty="0" err="1" smtClean="0"/>
              <a:t>Fino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smtClean="0"/>
              <a:t>10-min average wind speed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10-min average wind direction</a:t>
            </a:r>
            <a:br>
              <a:rPr lang="en-US" dirty="0" smtClean="0"/>
            </a:br>
            <a:endParaRPr lang="de-DE" dirty="0" smtClean="0"/>
          </a:p>
        </p:txBody>
      </p:sp>
      <p:sp>
        <p:nvSpPr>
          <p:cNvPr id="19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smtClean="0"/>
              <a:t>Task 2</a:t>
            </a:r>
            <a:br>
              <a:rPr lang="en-US" dirty="0" smtClean="0"/>
            </a:br>
            <a:r>
              <a:rPr lang="en-US" dirty="0" smtClean="0"/>
              <a:t>Measurement setup</a:t>
            </a:r>
            <a:endParaRPr lang="en-US" sz="2400" dirty="0" smtClean="0"/>
          </a:p>
        </p:txBody>
      </p:sp>
      <p:sp>
        <p:nvSpPr>
          <p:cNvPr id="20" name="Textfeld 19"/>
          <p:cNvSpPr txBox="1"/>
          <p:nvPr/>
        </p:nvSpPr>
        <p:spPr>
          <a:xfrm>
            <a:off x="3447636" y="1493168"/>
            <a:ext cx="71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VAD</a:t>
            </a:r>
            <a:endParaRPr lang="de-DE" dirty="0" smtClean="0"/>
          </a:p>
        </p:txBody>
      </p:sp>
      <p:sp>
        <p:nvSpPr>
          <p:cNvPr id="21" name="Foliennummernplatzhalt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0596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smtClean="0"/>
              <a:t>Task 2</a:t>
            </a:r>
            <a:br>
              <a:rPr lang="en-US" dirty="0" smtClean="0"/>
            </a:br>
            <a:endParaRPr lang="en-US" sz="2400" dirty="0" smtClean="0"/>
          </a:p>
        </p:txBody>
      </p:sp>
      <p:sp>
        <p:nvSpPr>
          <p:cNvPr id="21" name="Foliennummernplatzhalt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538966" y="548680"/>
            <a:ext cx="4578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25000"/>
                  </a:schemeClr>
                </a:solidFill>
                <a:latin typeface="+mj-lt"/>
              </a:rPr>
              <a:t>Hint cosine fitting </a:t>
            </a:r>
            <a:r>
              <a:rPr lang="en-US" sz="2800" b="1" dirty="0" err="1">
                <a:solidFill>
                  <a:schemeClr val="accent5">
                    <a:lumMod val="25000"/>
                  </a:schemeClr>
                </a:solidFill>
                <a:latin typeface="+mj-lt"/>
              </a:rPr>
              <a:t>m</a:t>
            </a:r>
            <a:r>
              <a:rPr lang="en-US" sz="2800" b="1" dirty="0" err="1" smtClean="0">
                <a:solidFill>
                  <a:schemeClr val="accent5">
                    <a:lumMod val="25000"/>
                  </a:schemeClr>
                </a:solidFill>
                <a:latin typeface="+mj-lt"/>
              </a:rPr>
              <a:t>atlab</a:t>
            </a:r>
            <a:r>
              <a:rPr lang="en-US" sz="2800" b="1" dirty="0" smtClean="0">
                <a:solidFill>
                  <a:schemeClr val="accent5">
                    <a:lumMod val="25000"/>
                  </a:schemeClr>
                </a:solidFill>
                <a:latin typeface="+mj-lt"/>
              </a:rPr>
              <a:t> </a:t>
            </a:r>
            <a:endParaRPr lang="en-US" sz="2800" b="1" dirty="0">
              <a:solidFill>
                <a:schemeClr val="accent5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24" y="3429000"/>
            <a:ext cx="281307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560542" y="1165164"/>
                <a:ext cx="7492692" cy="4898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 smtClean="0">
                    <a:latin typeface="Arial" pitchFamily="34" charset="0"/>
                    <a:cs typeface="Arial" pitchFamily="34" charset="0"/>
                  </a:rPr>
                  <a:t>Fit </a:t>
                </a:r>
                <a:r>
                  <a:rPr lang="de-DE" sz="2000" dirty="0" err="1" smtClean="0">
                    <a:latin typeface="Arial" pitchFamily="34" charset="0"/>
                    <a:cs typeface="Arial" pitchFamily="34" charset="0"/>
                  </a:rPr>
                  <a:t>function</a:t>
                </a:r>
                <a:r>
                  <a:rPr lang="de-DE" sz="2000" dirty="0" smtClean="0">
                    <a:latin typeface="Arial" pitchFamily="34" charset="0"/>
                    <a:cs typeface="Arial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𝑟𝑎𝑑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b</m:t>
                          </m:r>
                          <m:r>
                            <a:rPr lang="de-DE" b="0" i="0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𝜑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/>
                        </a:rPr>
                        <m:t>+</m:t>
                      </m:r>
                      <m:r>
                        <a:rPr lang="de-DE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dirty="0" smtClean="0"/>
              </a:p>
              <a:p>
                <a:endParaRPr lang="de-DE" dirty="0" smtClean="0"/>
              </a:p>
              <a:p>
                <a:endParaRPr lang="de-DE" dirty="0" smtClean="0"/>
              </a:p>
              <a:p>
                <a:r>
                  <a:rPr lang="de-DE" sz="2000" dirty="0" err="1" smtClean="0"/>
                  <a:t>Define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function</a:t>
                </a:r>
                <a:r>
                  <a:rPr lang="de-DE" sz="2000" dirty="0" smtClean="0"/>
                  <a:t> in </a:t>
                </a:r>
                <a:r>
                  <a:rPr lang="de-DE" sz="2000" dirty="0" err="1" smtClean="0"/>
                  <a:t>Matlab</a:t>
                </a:r>
                <a:r>
                  <a:rPr lang="de-DE" sz="2000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𝑉𝐴𝐷𝐶𝑜𝑠</m:t>
                      </m:r>
                      <m:r>
                        <a:rPr lang="de-DE" b="0" i="1" smtClean="0">
                          <a:latin typeface="Cambria Math"/>
                        </a:rPr>
                        <m:t>=@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𝑝𝑎𝑟𝑎𝑚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𝜑</m:t>
                          </m:r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r>
                        <a:rPr lang="de-DE" b="0" i="1" smtClean="0">
                          <a:latin typeface="Cambria Math"/>
                        </a:rPr>
                        <m:t>𝑝𝑎𝑟𝑎𝑚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𝜑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 −</m:t>
                              </m:r>
                              <m:r>
                                <a:rPr lang="de-DE" b="0" i="1" smtClean="0">
                                  <a:latin typeface="Cambria Math"/>
                                </a:rPr>
                                <m:t>𝑝𝑎𝑟𝑎𝑚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/>
                        </a:rPr>
                        <m:t>+</m:t>
                      </m:r>
                      <m:r>
                        <a:rPr lang="de-DE" b="0" i="1" smtClean="0">
                          <a:latin typeface="Cambria Math"/>
                        </a:rPr>
                        <m:t>𝑝𝑎𝑟𝑎𝑚</m:t>
                      </m:r>
                      <m:r>
                        <a:rPr lang="de-DE" b="0" i="1" smtClean="0">
                          <a:latin typeface="Cambria Math"/>
                        </a:rPr>
                        <m:t>(3) </m:t>
                      </m:r>
                    </m:oMath>
                  </m:oMathPara>
                </a14:m>
                <a:endParaRPr lang="en-US" dirty="0" smtClean="0"/>
              </a:p>
              <a:p>
                <a:endParaRPr lang="de-DE" dirty="0" smtClean="0"/>
              </a:p>
              <a:p>
                <a:endParaRPr lang="de-DE" dirty="0"/>
              </a:p>
              <a:p>
                <a:r>
                  <a:rPr lang="de-DE" dirty="0" err="1" smtClean="0"/>
                  <a:t>Solve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function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lsqcurvefit</a:t>
                </a:r>
                <a:r>
                  <a:rPr lang="de-DE" dirty="0" smtClean="0"/>
                  <a:t> in least </a:t>
                </a:r>
                <a:r>
                  <a:rPr lang="de-DE" dirty="0" err="1" smtClean="0"/>
                  <a:t>sqared</a:t>
                </a:r>
                <a:r>
                  <a:rPr lang="de-DE" dirty="0" smtClean="0"/>
                  <a:t> sense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𝑓𝑖𝑡𝑝𝑎𝑟𝑎𝑚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𝑙𝑠𝑞𝑐𝑢𝑟𝑣𝑒𝑓𝑖𝑡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𝑉𝐴𝐷𝐶𝑜𝑠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𝑠𝑡𝑎𝑟𝑡𝑣𝑎𝑙𝑢𝑒𝑠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𝜑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𝐿𝑂𝑆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b="0" dirty="0" smtClean="0"/>
              </a:p>
              <a:p>
                <a:endParaRPr lang="de-DE" dirty="0" smtClean="0"/>
              </a:p>
              <a:p>
                <a:endParaRPr lang="de-DE" dirty="0" smtClean="0"/>
              </a:p>
              <a:p>
                <a:r>
                  <a:rPr lang="de-DE" dirty="0" err="1" smtClean="0"/>
                  <a:t>Rember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define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start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values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parameter</a:t>
                </a:r>
                <a:r>
                  <a:rPr lang="de-DE" dirty="0" smtClean="0"/>
                  <a:t> </a:t>
                </a:r>
                <a:endParaRPr lang="de-DE" dirty="0"/>
              </a:p>
              <a:p>
                <a:endParaRPr lang="de-DE" dirty="0" smtClean="0"/>
              </a:p>
              <a:p>
                <a:r>
                  <a:rPr lang="de-DE" dirty="0" smtClean="0"/>
                  <a:t>i.e.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𝑠𝑡𝑎𝑟𝑡𝑣𝑎𝑙𝑢𝑒𝑠</m:t>
                    </m:r>
                    <m:r>
                      <a:rPr lang="de-DE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2 10 1</m:t>
                        </m:r>
                      </m:e>
                    </m:d>
                  </m:oMath>
                </a14:m>
                <a:endParaRPr lang="de-DE" b="0" dirty="0" smtClean="0"/>
              </a:p>
              <a:p>
                <a:endParaRPr lang="de-DE" dirty="0" smtClean="0"/>
              </a:p>
              <a:p>
                <a:endParaRPr lang="de-DE" dirty="0" smtClean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42" y="1165164"/>
                <a:ext cx="7492692" cy="4898520"/>
              </a:xfrm>
              <a:prstGeom prst="rect">
                <a:avLst/>
              </a:prstGeom>
              <a:blipFill rotWithShape="1">
                <a:blip r:embed="rId4"/>
                <a:stretch>
                  <a:fillRect l="-895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989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19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smtClean="0"/>
              <a:t>Task 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Measurement data</a:t>
            </a:r>
            <a:endParaRPr lang="en-US" sz="2400" dirty="0" smtClean="0"/>
          </a:p>
        </p:txBody>
      </p:sp>
      <p:sp>
        <p:nvSpPr>
          <p:cNvPr id="9" name="Inhaltsplatzhalter 4"/>
          <p:cNvSpPr txBox="1">
            <a:spLocks/>
          </p:cNvSpPr>
          <p:nvPr/>
        </p:nvSpPr>
        <p:spPr bwMode="auto">
          <a:xfrm>
            <a:off x="755576" y="872716"/>
            <a:ext cx="8388424" cy="17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2000" b="0" dirty="0" smtClean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0" dirty="0" err="1" smtClean="0"/>
              <a:t>Lidar</a:t>
            </a:r>
            <a:r>
              <a:rPr lang="en-US" sz="2000" b="0" dirty="0" smtClean="0"/>
              <a:t> data</a:t>
            </a:r>
          </a:p>
          <a:p>
            <a:pPr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sz="2000" b="0" dirty="0" smtClean="0"/>
              <a:t>Files divided in folders by sensor’s ID</a:t>
            </a:r>
          </a:p>
          <a:p>
            <a:pPr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sz="2000" b="0" dirty="0" smtClean="0"/>
              <a:t>Files include 6 </a:t>
            </a:r>
            <a:r>
              <a:rPr lang="en-US" sz="2000" b="0" dirty="0" err="1" smtClean="0"/>
              <a:t>hrs</a:t>
            </a:r>
            <a:r>
              <a:rPr lang="en-US" sz="2000" b="0" dirty="0" smtClean="0"/>
              <a:t> of measurements</a:t>
            </a:r>
          </a:p>
          <a:p>
            <a:pPr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sz="2000" b="0" dirty="0" smtClean="0"/>
              <a:t>Files are identified by the time stamp of their first entry</a:t>
            </a:r>
          </a:p>
          <a:p>
            <a:pPr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sz="2000" b="0" dirty="0" smtClean="0"/>
              <a:t>Variables: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sz="2000" b="0" dirty="0" smtClean="0"/>
              <a:t>data,  structures </a:t>
            </a:r>
            <a:r>
              <a:rPr lang="fr-FR" sz="2000" b="0" dirty="0" err="1" smtClean="0"/>
              <a:t>including</a:t>
            </a:r>
            <a:endParaRPr lang="fr-FR" sz="2000" b="0" dirty="0" smtClean="0"/>
          </a:p>
          <a:p>
            <a:pPr marL="1323975"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sz="2000" b="0" dirty="0" err="1" smtClean="0"/>
              <a:t>ts</a:t>
            </a:r>
            <a:r>
              <a:rPr lang="fr-FR" sz="2000" b="0" dirty="0" smtClean="0"/>
              <a:t>: time </a:t>
            </a:r>
            <a:r>
              <a:rPr lang="fr-FR" sz="2000" b="0" dirty="0" err="1" smtClean="0"/>
              <a:t>stamp</a:t>
            </a:r>
            <a:r>
              <a:rPr lang="fr-FR" sz="2000" b="0" dirty="0" smtClean="0"/>
              <a:t> (</a:t>
            </a:r>
            <a:r>
              <a:rPr lang="fr-FR" sz="2000" b="0" dirty="0" err="1" smtClean="0"/>
              <a:t>days</a:t>
            </a:r>
            <a:r>
              <a:rPr lang="fr-FR" sz="2000" b="0" dirty="0" smtClean="0"/>
              <a:t>, </a:t>
            </a:r>
            <a:r>
              <a:rPr lang="fr-FR" sz="2000" b="0" dirty="0" err="1" smtClean="0"/>
              <a:t>matlab</a:t>
            </a:r>
            <a:r>
              <a:rPr lang="fr-FR" sz="2000" b="0" dirty="0" smtClean="0"/>
              <a:t> format)</a:t>
            </a:r>
          </a:p>
          <a:p>
            <a:pPr marL="1323975"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sz="2000" b="0" dirty="0" err="1" smtClean="0"/>
              <a:t>az_c</a:t>
            </a:r>
            <a:r>
              <a:rPr lang="fr-FR" sz="2000" b="0" dirty="0" smtClean="0"/>
              <a:t>, el: </a:t>
            </a:r>
            <a:r>
              <a:rPr lang="fr-FR" sz="2000" b="0" dirty="0" err="1" smtClean="0"/>
              <a:t>azimuth</a:t>
            </a:r>
            <a:r>
              <a:rPr lang="fr-FR" sz="2000" b="0" dirty="0" smtClean="0"/>
              <a:t> and </a:t>
            </a:r>
            <a:r>
              <a:rPr lang="fr-FR" sz="2000" b="0" dirty="0" err="1" smtClean="0"/>
              <a:t>elevation</a:t>
            </a:r>
            <a:r>
              <a:rPr lang="fr-FR" sz="2000" b="0" dirty="0" smtClean="0"/>
              <a:t> angles (</a:t>
            </a:r>
            <a:r>
              <a:rPr lang="fr-FR" sz="2000" b="0" dirty="0" err="1" smtClean="0"/>
              <a:t>degreee</a:t>
            </a:r>
            <a:r>
              <a:rPr lang="fr-FR" sz="2000" b="0" dirty="0" smtClean="0"/>
              <a:t>)</a:t>
            </a:r>
          </a:p>
          <a:p>
            <a:pPr marL="1323975"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sz="2000" b="0" dirty="0" err="1" smtClean="0"/>
              <a:t>rg</a:t>
            </a:r>
            <a:r>
              <a:rPr lang="fr-FR" sz="2000" b="0" dirty="0" smtClean="0"/>
              <a:t>:  range </a:t>
            </a:r>
            <a:r>
              <a:rPr lang="fr-FR" sz="2000" b="0" dirty="0" err="1" smtClean="0"/>
              <a:t>gates</a:t>
            </a:r>
            <a:r>
              <a:rPr lang="fr-FR" sz="2000" b="0" dirty="0" smtClean="0"/>
              <a:t> (m)</a:t>
            </a:r>
          </a:p>
          <a:p>
            <a:pPr marL="1323975"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sz="2000" b="0" dirty="0" err="1" smtClean="0"/>
              <a:t>x,y,z</a:t>
            </a:r>
            <a:r>
              <a:rPr lang="fr-FR" sz="2000" b="0" dirty="0" smtClean="0"/>
              <a:t>: </a:t>
            </a:r>
            <a:r>
              <a:rPr lang="fr-FR" sz="2000" b="0" dirty="0" err="1" smtClean="0"/>
              <a:t>Cartesian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coordinates</a:t>
            </a:r>
            <a:r>
              <a:rPr lang="fr-FR" sz="2000" b="0" dirty="0" smtClean="0"/>
              <a:t> (m)</a:t>
            </a:r>
          </a:p>
          <a:p>
            <a:pPr marL="1323975"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sz="2000" b="0" dirty="0" err="1" smtClean="0"/>
              <a:t>rs</a:t>
            </a:r>
            <a:r>
              <a:rPr lang="fr-FR" sz="2000" b="0" dirty="0" smtClean="0"/>
              <a:t>: radial </a:t>
            </a:r>
            <a:r>
              <a:rPr lang="fr-FR" sz="2000" b="0" dirty="0" err="1" smtClean="0"/>
              <a:t>wind</a:t>
            </a:r>
            <a:r>
              <a:rPr lang="fr-FR" sz="2000" b="0" dirty="0" smtClean="0"/>
              <a:t> speed (m/s)</a:t>
            </a:r>
          </a:p>
          <a:p>
            <a:pPr marL="1323975"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sz="2000" b="0" dirty="0" err="1" smtClean="0"/>
              <a:t>cnr</a:t>
            </a:r>
            <a:r>
              <a:rPr lang="fr-FR" sz="2000" b="0" dirty="0" smtClean="0"/>
              <a:t>: carrier to </a:t>
            </a:r>
            <a:r>
              <a:rPr lang="fr-FR" sz="2000" b="0" smtClean="0"/>
              <a:t>noise ratio </a:t>
            </a:r>
            <a:r>
              <a:rPr lang="fr-FR" sz="2000" b="0" dirty="0" smtClean="0"/>
              <a:t>(dB)</a:t>
            </a:r>
          </a:p>
          <a:p>
            <a:pPr marL="923925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fr-FR" sz="2000" b="0" dirty="0" err="1" smtClean="0"/>
              <a:t>tstart</a:t>
            </a:r>
            <a:r>
              <a:rPr lang="fr-FR" sz="2000" b="0" dirty="0" smtClean="0"/>
              <a:t>: </a:t>
            </a:r>
            <a:r>
              <a:rPr lang="fr-FR" sz="2000" b="0" dirty="0" err="1" smtClean="0"/>
              <a:t>beginning</a:t>
            </a:r>
            <a:r>
              <a:rPr lang="fr-FR" sz="2000" b="0" dirty="0" smtClean="0"/>
              <a:t> of the10-min </a:t>
            </a:r>
            <a:r>
              <a:rPr lang="fr-FR" sz="2000" b="0" dirty="0" err="1" smtClean="0"/>
              <a:t>interval</a:t>
            </a:r>
            <a:r>
              <a:rPr lang="fr-FR" sz="2000" b="0" dirty="0" smtClean="0"/>
              <a:t> </a:t>
            </a:r>
            <a:r>
              <a:rPr lang="fr-FR" sz="2000" b="0" dirty="0"/>
              <a:t>(</a:t>
            </a:r>
            <a:r>
              <a:rPr lang="fr-FR" sz="2000" b="0" dirty="0" err="1"/>
              <a:t>days</a:t>
            </a:r>
            <a:r>
              <a:rPr lang="fr-FR" sz="2000" b="0" dirty="0"/>
              <a:t>, </a:t>
            </a:r>
            <a:r>
              <a:rPr lang="fr-FR" sz="2000" b="0" dirty="0" err="1"/>
              <a:t>matlab</a:t>
            </a:r>
            <a:r>
              <a:rPr lang="fr-FR" sz="2000" b="0" dirty="0"/>
              <a:t> </a:t>
            </a:r>
            <a:r>
              <a:rPr lang="fr-FR" sz="2000" b="0" dirty="0" smtClean="0"/>
              <a:t>format</a:t>
            </a:r>
            <a:r>
              <a:rPr lang="fr-FR" sz="2000" b="0" dirty="0"/>
              <a:t>)</a:t>
            </a:r>
            <a:endParaRPr lang="en-US" sz="2000" b="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7" b="1946"/>
          <a:stretch/>
        </p:blipFill>
        <p:spPr bwMode="auto">
          <a:xfrm>
            <a:off x="7289313" y="260648"/>
            <a:ext cx="1460564" cy="19795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2116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9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smtClean="0"/>
              <a:t>Task 2</a:t>
            </a:r>
            <a:br>
              <a:rPr lang="en-US" smtClean="0"/>
            </a:br>
            <a:r>
              <a:rPr lang="en-US" smtClean="0"/>
              <a:t>Measurement data</a:t>
            </a:r>
            <a:endParaRPr lang="en-US" sz="2400" smtClean="0"/>
          </a:p>
        </p:txBody>
      </p:sp>
      <p:sp>
        <p:nvSpPr>
          <p:cNvPr id="9" name="Inhaltsplatzhalter 4"/>
          <p:cNvSpPr txBox="1">
            <a:spLocks/>
          </p:cNvSpPr>
          <p:nvPr/>
        </p:nvSpPr>
        <p:spPr bwMode="auto">
          <a:xfrm>
            <a:off x="755576" y="872716"/>
            <a:ext cx="8388424" cy="176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2000" b="0" dirty="0" smtClean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0" dirty="0" smtClean="0"/>
              <a:t>FINO1 data</a:t>
            </a:r>
          </a:p>
          <a:p>
            <a:pPr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sz="2000" b="0" dirty="0" smtClean="0"/>
              <a:t>One file for the whole period</a:t>
            </a:r>
          </a:p>
          <a:p>
            <a:pPr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sz="2000" b="0" dirty="0" smtClean="0"/>
              <a:t>Variables: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sz="2000" b="0" dirty="0" smtClean="0"/>
              <a:t>time: time stamp of the beginning of the 10-min interval </a:t>
            </a:r>
            <a:br>
              <a:rPr lang="en-US" sz="2000" b="0" dirty="0" smtClean="0"/>
            </a:br>
            <a:r>
              <a:rPr lang="en-US" sz="2000" b="0" dirty="0" smtClean="0"/>
              <a:t>(days, </a:t>
            </a:r>
            <a:r>
              <a:rPr lang="en-US" sz="2000" b="0" dirty="0" err="1" smtClean="0"/>
              <a:t>matlab</a:t>
            </a:r>
            <a:r>
              <a:rPr lang="en-US" sz="2000" b="0" smtClean="0"/>
              <a:t> format</a:t>
            </a:r>
            <a:r>
              <a:rPr lang="en-US" sz="2000" b="0" dirty="0" smtClean="0"/>
              <a:t>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sz="2000" b="0" dirty="0" smtClean="0"/>
              <a:t>d40, d90: 10-min average wind direction at 40m and 90m [°]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sz="2000" b="0" dirty="0" smtClean="0"/>
              <a:t>v40, v100: 10-min average wind direction at 40m and 100m [m/s]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endParaRPr lang="en-US" sz="2000" b="0" dirty="0" smtClean="0"/>
          </a:p>
          <a:p>
            <a:pPr lvl="1">
              <a:spcBef>
                <a:spcPts val="0"/>
              </a:spcBef>
              <a:spcAft>
                <a:spcPts val="600"/>
              </a:spcAft>
              <a:buFontTx/>
              <a:buChar char="-"/>
            </a:pPr>
            <a:endParaRPr lang="en-US" sz="2000" b="0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90472" y="552327"/>
            <a:ext cx="2248112" cy="14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41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smtClean="0"/>
              <a:t>Task 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Working steps</a:t>
            </a:r>
            <a:endParaRPr lang="en-US" sz="2400" dirty="0" smtClean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22217"/>
              </p:ext>
            </p:extLst>
          </p:nvPr>
        </p:nvGraphicFramePr>
        <p:xfrm>
          <a:off x="600645" y="1412776"/>
          <a:ext cx="8363843" cy="40436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171155"/>
                <a:gridCol w="1902754"/>
                <a:gridCol w="2036955"/>
                <a:gridCol w="2252979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VAD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LOS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Met.</a:t>
                      </a:r>
                      <a:r>
                        <a:rPr lang="en-US" baseline="0" dirty="0" smtClean="0"/>
                        <a:t> mast data</a:t>
                      </a:r>
                      <a:endParaRPr lang="de-DE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Load data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ym typeface="Wingdings"/>
                        </a:rPr>
                        <a:t>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ym typeface="Wingdings"/>
                        </a:rPr>
                        <a:t>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ym typeface="Wingdings"/>
                        </a:rPr>
                        <a:t></a:t>
                      </a:r>
                      <a:endParaRPr lang="de-DE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Filter quality</a:t>
                      </a:r>
                      <a:endParaRPr lang="de-DE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 only -20&lt;CNR&lt;-5</a:t>
                      </a:r>
                      <a:endParaRPr lang="de-DE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de-DE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10-min. subdivision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ym typeface="Wingdings"/>
                        </a:rPr>
                        <a:t>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ym typeface="Wingdings"/>
                        </a:rPr>
                        <a:t>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Already provided</a:t>
                      </a:r>
                      <a:endParaRPr lang="de-DE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Filter</a:t>
                      </a:r>
                      <a:r>
                        <a:rPr lang="en-US" baseline="0" dirty="0" smtClean="0"/>
                        <a:t> outlier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(±3StdDev)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azimuth</a:t>
                      </a:r>
                      <a:r>
                        <a:rPr lang="en-US" baseline="0" dirty="0" smtClean="0"/>
                        <a:t> binning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ym typeface="Wingdings"/>
                        </a:rPr>
                        <a:t>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ym typeface="Wingdings"/>
                        </a:rPr>
                        <a:t></a:t>
                      </a:r>
                      <a:endParaRPr lang="de-DE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Identify</a:t>
                      </a:r>
                      <a:r>
                        <a:rPr lang="en-US" baseline="0" dirty="0" smtClean="0"/>
                        <a:t> range/height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ym typeface="Wingdings"/>
                        </a:rPr>
                        <a:t>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ym typeface="Wingdings"/>
                        </a:rPr>
                        <a:t>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ym typeface="Wingdings"/>
                        </a:rPr>
                        <a:t></a:t>
                      </a:r>
                      <a:endParaRPr lang="de-DE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Processing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Cosinus</a:t>
                      </a:r>
                      <a:r>
                        <a:rPr lang="en-US" baseline="0" dirty="0" smtClean="0"/>
                        <a:t> fit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Projection on LOS direction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Regression</a:t>
                      </a:r>
                      <a:r>
                        <a:rPr lang="en-US" baseline="0" dirty="0" smtClean="0"/>
                        <a:t> analysis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Metmast</a:t>
                      </a:r>
                      <a:r>
                        <a:rPr lang="en-US" dirty="0" smtClean="0"/>
                        <a:t> data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Pojection</a:t>
                      </a:r>
                      <a:r>
                        <a:rPr lang="en-US" dirty="0" smtClean="0"/>
                        <a:t> of </a:t>
                      </a:r>
                      <a:r>
                        <a:rPr lang="en-US" dirty="0" err="1" smtClean="0"/>
                        <a:t>metmast</a:t>
                      </a:r>
                      <a:r>
                        <a:rPr lang="en-US" dirty="0" smtClean="0"/>
                        <a:t> data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322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2" y="3582540"/>
            <a:ext cx="3342292" cy="250474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10" y="953488"/>
            <a:ext cx="3284505" cy="2187480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1"/>
          <a:stretch/>
        </p:blipFill>
        <p:spPr bwMode="auto">
          <a:xfrm>
            <a:off x="816552" y="953488"/>
            <a:ext cx="3342292" cy="218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64" y="3584028"/>
            <a:ext cx="4320482" cy="2160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 rot="16200000">
            <a:off x="-472488" y="1344697"/>
            <a:ext cx="230108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de-DE" sz="1200" dirty="0" smtClean="0"/>
              <a:t>[</a:t>
            </a:r>
            <a:r>
              <a:rPr lang="de-DE" sz="1200" dirty="0" err="1" smtClean="0"/>
              <a:t>Fig.:Zephir</a:t>
            </a:r>
            <a:r>
              <a:rPr lang="de-DE" sz="1200" dirty="0" smtClean="0"/>
              <a:t>]</a:t>
            </a:r>
            <a:endParaRPr lang="de-DE" sz="1200" dirty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4219064" y="1128673"/>
            <a:ext cx="230108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de-DE" sz="1200" dirty="0" smtClean="0"/>
              <a:t>[</a:t>
            </a:r>
            <a:r>
              <a:rPr lang="de-DE" sz="1200" dirty="0" err="1" smtClean="0"/>
              <a:t>Fig</a:t>
            </a:r>
            <a:r>
              <a:rPr lang="de-DE" sz="1200" dirty="0" smtClean="0"/>
              <a:t>.:DTU]</a:t>
            </a:r>
            <a:endParaRPr lang="de-DE" sz="12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 rot="16200000">
            <a:off x="-455009" y="4444216"/>
            <a:ext cx="230108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de-DE" sz="1200" dirty="0" smtClean="0"/>
              <a:t>[</a:t>
            </a:r>
            <a:r>
              <a:rPr lang="de-DE" sz="1200" dirty="0" err="1" smtClean="0"/>
              <a:t>Fig</a:t>
            </a:r>
            <a:r>
              <a:rPr lang="de-DE" sz="1200" dirty="0" smtClean="0"/>
              <a:t>.:</a:t>
            </a:r>
            <a:r>
              <a:rPr lang="de-DE" sz="1200" dirty="0" err="1" smtClean="0"/>
              <a:t>ForWind</a:t>
            </a:r>
            <a:r>
              <a:rPr lang="de-DE" sz="1200" dirty="0" smtClean="0"/>
              <a:t> </a:t>
            </a:r>
            <a:r>
              <a:rPr lang="de-DE" sz="1200" dirty="0" err="1" smtClean="0"/>
              <a:t>WeSYS</a:t>
            </a:r>
            <a:r>
              <a:rPr lang="de-DE" sz="1200" dirty="0" smtClean="0"/>
              <a:t>]</a:t>
            </a:r>
            <a:endParaRPr lang="de-DE" sz="12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 rot="16200000">
            <a:off x="3207874" y="3940160"/>
            <a:ext cx="230108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de-DE" sz="1200" dirty="0" smtClean="0"/>
              <a:t>[</a:t>
            </a:r>
            <a:r>
              <a:rPr lang="de-DE" sz="1200" dirty="0" err="1" smtClean="0"/>
              <a:t>Fig</a:t>
            </a:r>
            <a:r>
              <a:rPr lang="de-DE" sz="1200" dirty="0" smtClean="0"/>
              <a:t>.:</a:t>
            </a:r>
            <a:r>
              <a:rPr lang="de-DE" sz="1200" dirty="0" err="1" smtClean="0"/>
              <a:t>FLidar</a:t>
            </a:r>
            <a:r>
              <a:rPr lang="de-DE" sz="1200" dirty="0" smtClean="0"/>
              <a:t>]</a:t>
            </a:r>
            <a:endParaRPr lang="de-DE" sz="1200" dirty="0"/>
          </a:p>
        </p:txBody>
      </p:sp>
      <p:sp>
        <p:nvSpPr>
          <p:cNvPr id="12" name="Titel 3"/>
          <p:cNvSpPr>
            <a:spLocks noGrp="1"/>
          </p:cNvSpPr>
          <p:nvPr>
            <p:ph type="title"/>
          </p:nvPr>
        </p:nvSpPr>
        <p:spPr>
          <a:xfrm>
            <a:off x="528638" y="131763"/>
            <a:ext cx="8462962" cy="730250"/>
          </a:xfrm>
        </p:spPr>
        <p:txBody>
          <a:bodyPr/>
          <a:lstStyle/>
          <a:p>
            <a:r>
              <a:rPr lang="en-US" smtClean="0"/>
              <a:t>Lidar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371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liennummernplatzhalt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359" y="620688"/>
            <a:ext cx="7871157" cy="5472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395535" y="1268760"/>
                <a:ext cx="373378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smtClean="0"/>
                  <a:t>Multi-Lidar</a:t>
                </a:r>
                <a:endParaRPr lang="en-US" b="1" dirty="0" smtClean="0"/>
              </a:p>
              <a:p>
                <a:pPr marL="285750" indent="-285750">
                  <a:buFontTx/>
                  <a:buChar char="-"/>
                </a:pPr>
                <a:endParaRPr lang="en-US" b="1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de-DE" smtClean="0"/>
                  <a:t>Three short-range cw WindScanners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smtClean="0"/>
                  <a:t>3D wind vector measurements at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=90</m:t>
                    </m:r>
                  </m:oMath>
                </a14:m>
                <a:r>
                  <a:rPr lang="de-DE" smtClean="0"/>
                  <a:t> m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smtClean="0"/>
                  <a:t>100 Hz samping rate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smtClean="0"/>
                  <a:t>Location: Test field at DTU Risø Campus</a:t>
                </a:r>
                <a:endParaRPr lang="en-US" dirty="0" smtClean="0"/>
              </a:p>
              <a:p>
                <a:pPr marL="285750" indent="-285750">
                  <a:buFontTx/>
                  <a:buChar char="-"/>
                </a:pPr>
                <a:endParaRPr lang="de-DE" dirty="0" smtClean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5" y="1268760"/>
                <a:ext cx="3733780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1471" t="-1064" r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21907"/>
            <a:ext cx="2725667" cy="2271389"/>
          </a:xfrm>
          <a:prstGeom prst="rect">
            <a:avLst/>
          </a:prstGeom>
        </p:spPr>
      </p:pic>
      <p:sp>
        <p:nvSpPr>
          <p:cNvPr id="19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smtClean="0"/>
              <a:t>Task 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Measurement setup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45446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smtClean="0"/>
              <a:t>Appendix</a:t>
            </a:r>
            <a:br>
              <a:rPr lang="en-US" dirty="0" smtClean="0"/>
            </a:br>
            <a:r>
              <a:rPr lang="en-US" dirty="0" smtClean="0"/>
              <a:t>VAD method for pulsed </a:t>
            </a:r>
            <a:r>
              <a:rPr lang="en-US" dirty="0" err="1" smtClean="0"/>
              <a:t>lidar</a:t>
            </a:r>
            <a:r>
              <a:rPr lang="en-US" dirty="0" smtClean="0"/>
              <a:t> (i)</a:t>
            </a:r>
            <a:endParaRPr lang="en-US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r="2379" b="15073"/>
          <a:stretch/>
        </p:blipFill>
        <p:spPr bwMode="auto">
          <a:xfrm>
            <a:off x="467544" y="3303124"/>
            <a:ext cx="5863806" cy="2790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980727"/>
            <a:ext cx="3627513" cy="397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469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08016" y="1430774"/>
            <a:ext cx="22365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000" dirty="0" smtClean="0"/>
              <a:t>Function to fit: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000" dirty="0" smtClean="0"/>
              <a:t>Wind components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000" dirty="0" err="1" smtClean="0"/>
              <a:t>Hrz</a:t>
            </a:r>
            <a:r>
              <a:rPr lang="en-US" sz="2000" dirty="0" smtClean="0"/>
              <a:t>. wind speed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000" dirty="0" smtClean="0"/>
              <a:t>Wind direction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000" dirty="0" smtClean="0"/>
              <a:t>Vert. wind speed </a:t>
            </a:r>
            <a:endParaRPr lang="de-DE" sz="2000" dirty="0" smtClean="0"/>
          </a:p>
        </p:txBody>
      </p:sp>
      <p:sp>
        <p:nvSpPr>
          <p:cNvPr id="5" name="Titel 3"/>
          <p:cNvSpPr txBox="1">
            <a:spLocks/>
          </p:cNvSpPr>
          <p:nvPr/>
        </p:nvSpPr>
        <p:spPr bwMode="auto">
          <a:xfrm>
            <a:off x="528638" y="131763"/>
            <a:ext cx="846296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992"/>
                </a:solidFill>
                <a:latin typeface="Arial" charset="0"/>
              </a:defRPr>
            </a:lvl9pPr>
          </a:lstStyle>
          <a:p>
            <a:r>
              <a:rPr lang="en-US" dirty="0" smtClean="0"/>
              <a:t>Appendix</a:t>
            </a:r>
            <a:br>
              <a:rPr lang="en-US" dirty="0" smtClean="0"/>
            </a:br>
            <a:r>
              <a:rPr lang="en-US" dirty="0" smtClean="0"/>
              <a:t>VAD method for pulsed </a:t>
            </a:r>
            <a:r>
              <a:rPr lang="en-US" dirty="0" err="1" smtClean="0"/>
              <a:t>lidar</a:t>
            </a:r>
            <a:r>
              <a:rPr lang="en-US" dirty="0" smtClean="0"/>
              <a:t> (ii)</a:t>
            </a:r>
            <a:endParaRPr lang="en-US" sz="24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52" y="1786218"/>
            <a:ext cx="2720340" cy="37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02" y="2506328"/>
            <a:ext cx="6464046" cy="356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70" y="3167886"/>
            <a:ext cx="3225546" cy="36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62" y="3919104"/>
            <a:ext cx="1185291" cy="27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70" y="4682088"/>
            <a:ext cx="1567434" cy="25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01" y="2780928"/>
            <a:ext cx="3642979" cy="3448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150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erade Verbindung 51"/>
          <p:cNvCxnSpPr/>
          <p:nvPr/>
        </p:nvCxnSpPr>
        <p:spPr bwMode="auto">
          <a:xfrm flipV="1">
            <a:off x="1115616" y="2624212"/>
            <a:ext cx="2973288" cy="208823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of the radial wind speed</a:t>
            </a:r>
            <a:endParaRPr lang="en-US" dirty="0"/>
          </a:p>
        </p:txBody>
      </p:sp>
      <p:sp>
        <p:nvSpPr>
          <p:cNvPr id="10" name="Abgerundetes Rechteck 9"/>
          <p:cNvSpPr/>
          <p:nvPr/>
        </p:nvSpPr>
        <p:spPr>
          <a:xfrm>
            <a:off x="467544" y="4882784"/>
            <a:ext cx="2880320" cy="850472"/>
          </a:xfrm>
          <a:prstGeom prst="roundRect">
            <a:avLst/>
          </a:prstGeom>
          <a:gradFill flip="none" rotWithShape="1">
            <a:gsLst>
              <a:gs pos="76000">
                <a:srgbClr val="3399FF">
                  <a:alpha val="70000"/>
                </a:srgbClr>
              </a:gs>
              <a:gs pos="85000">
                <a:srgbClr val="D4DEFF"/>
              </a:gs>
              <a:gs pos="88000">
                <a:srgbClr val="D4DEFF"/>
              </a:gs>
              <a:gs pos="100000">
                <a:srgbClr val="96AB94"/>
              </a:gs>
            </a:gsLst>
            <a:lin ang="135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US" sz="2000" dirty="0" smtClean="0">
                <a:solidFill>
                  <a:schemeClr val="tx1"/>
                </a:solidFill>
              </a:rPr>
              <a:t>4. The Lidar measures the Doppler shift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934121" y="3463474"/>
            <a:ext cx="6676457" cy="37755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lumMod val="19000"/>
                  <a:lumOff val="81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scene3d>
            <a:camera prst="orthographicFront">
              <a:rot lat="0" lon="21599987" rev="2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9"/>
          <p:cNvSpPr>
            <a:spLocks noChangeArrowheads="1"/>
          </p:cNvSpPr>
          <p:nvPr/>
        </p:nvSpPr>
        <p:spPr bwMode="auto">
          <a:xfrm rot="20201851" flipH="1">
            <a:off x="2772568" y="5615486"/>
            <a:ext cx="585788" cy="4318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>
            <a:outerShdw blurRad="50800" dist="50800" dir="5400000" algn="ctr" rotWithShape="0">
              <a:schemeClr val="accent1"/>
            </a:outerShdw>
          </a:effectLst>
          <a:scene3d>
            <a:camera prst="legacyObliqueTopRight">
              <a:rot lat="1500000" lon="2400000" rev="0"/>
            </a:camera>
            <a:lightRig rig="threePt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4" name="Textfeld 13"/>
          <p:cNvSpPr txBox="1"/>
          <p:nvPr/>
        </p:nvSpPr>
        <p:spPr>
          <a:xfrm>
            <a:off x="3995938" y="5511636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Lidar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5670423" y="3436226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5814440" y="3588626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5886448" y="3391466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6318493" y="3588626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6102469" y="3535482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6102469" y="3391466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6174477" y="3828204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5814440" y="3972220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5598415" y="3828204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5310381" y="3588626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6750544" y="3588626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6390501" y="3247450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6750544" y="3247450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/>
          <p:cNvSpPr/>
          <p:nvPr/>
        </p:nvSpPr>
        <p:spPr>
          <a:xfrm>
            <a:off x="6390501" y="3463474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/>
          <p:cNvSpPr/>
          <p:nvPr/>
        </p:nvSpPr>
        <p:spPr>
          <a:xfrm>
            <a:off x="6030462" y="3103434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/>
          <p:cNvSpPr/>
          <p:nvPr/>
        </p:nvSpPr>
        <p:spPr>
          <a:xfrm>
            <a:off x="6462511" y="4116236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6039988" y="4188244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6678535" y="3900212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5958455" y="3828204"/>
            <a:ext cx="72008" cy="67318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feil nach links 33"/>
          <p:cNvSpPr/>
          <p:nvPr/>
        </p:nvSpPr>
        <p:spPr>
          <a:xfrm>
            <a:off x="4023762" y="3132009"/>
            <a:ext cx="1872208" cy="216024"/>
          </a:xfrm>
          <a:prstGeom prst="leftArrow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>
                <a:alpha val="50000"/>
              </a:schemeClr>
            </a:solidFill>
          </a:ln>
          <a:scene3d>
            <a:camera prst="orthographicFront">
              <a:rot lat="0" lon="0" rev="209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feil nach links 34"/>
          <p:cNvSpPr/>
          <p:nvPr/>
        </p:nvSpPr>
        <p:spPr>
          <a:xfrm>
            <a:off x="3726205" y="3564057"/>
            <a:ext cx="1872208" cy="216024"/>
          </a:xfrm>
          <a:prstGeom prst="leftArrow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>
                <a:alpha val="50000"/>
              </a:schemeClr>
            </a:solidFill>
          </a:ln>
          <a:scene3d>
            <a:camera prst="orthographicFront">
              <a:rot lat="0" lon="0" rev="209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feil nach links 35"/>
          <p:cNvSpPr/>
          <p:nvPr/>
        </p:nvSpPr>
        <p:spPr>
          <a:xfrm>
            <a:off x="4878332" y="2959418"/>
            <a:ext cx="1872208" cy="216024"/>
          </a:xfrm>
          <a:prstGeom prst="leftArrow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>
                <a:alpha val="50000"/>
              </a:schemeClr>
            </a:solidFill>
          </a:ln>
          <a:scene3d>
            <a:camera prst="orthographicFront">
              <a:rot lat="0" lon="0" rev="209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feil nach links 36"/>
          <p:cNvSpPr/>
          <p:nvPr/>
        </p:nvSpPr>
        <p:spPr>
          <a:xfrm>
            <a:off x="4374277" y="4183554"/>
            <a:ext cx="1296144" cy="108012"/>
          </a:xfrm>
          <a:prstGeom prst="leftArrow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>
                <a:alpha val="50000"/>
              </a:schemeClr>
            </a:solidFill>
          </a:ln>
          <a:scene3d>
            <a:camera prst="orthographicFront">
              <a:rot lat="0" lon="0" rev="2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feil nach links 37"/>
          <p:cNvSpPr/>
          <p:nvPr/>
        </p:nvSpPr>
        <p:spPr>
          <a:xfrm>
            <a:off x="5598415" y="3643494"/>
            <a:ext cx="1296144" cy="108012"/>
          </a:xfrm>
          <a:prstGeom prst="leftArrow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>
                <a:alpha val="50000"/>
              </a:schemeClr>
            </a:solidFill>
          </a:ln>
          <a:scene3d>
            <a:camera prst="orthographicFront">
              <a:rot lat="0" lon="0" rev="2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feil nach links 38"/>
          <p:cNvSpPr/>
          <p:nvPr/>
        </p:nvSpPr>
        <p:spPr>
          <a:xfrm>
            <a:off x="4734320" y="3787510"/>
            <a:ext cx="1296144" cy="108012"/>
          </a:xfrm>
          <a:prstGeom prst="leftArrow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>
                <a:alpha val="50000"/>
              </a:schemeClr>
            </a:solidFill>
          </a:ln>
          <a:scene3d>
            <a:camera prst="orthographicFront">
              <a:rot lat="0" lon="0" rev="2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feld 39"/>
          <p:cNvSpPr txBox="1"/>
          <p:nvPr/>
        </p:nvSpPr>
        <p:spPr>
          <a:xfrm>
            <a:off x="7498896" y="2876198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Laser beam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6666205" y="3588626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Aerosol</a:t>
            </a:r>
            <a:endParaRPr lang="en-US" sz="2000" dirty="0"/>
          </a:p>
        </p:txBody>
      </p:sp>
      <p:sp>
        <p:nvSpPr>
          <p:cNvPr id="42" name="Abgerundetes Rechteck 41"/>
          <p:cNvSpPr/>
          <p:nvPr/>
        </p:nvSpPr>
        <p:spPr>
          <a:xfrm>
            <a:off x="6200862" y="4530686"/>
            <a:ext cx="2763626" cy="1274578"/>
          </a:xfrm>
          <a:prstGeom prst="roundRect">
            <a:avLst/>
          </a:prstGeom>
          <a:gradFill>
            <a:gsLst>
              <a:gs pos="27000">
                <a:srgbClr val="3399FF">
                  <a:alpha val="70000"/>
                </a:srgbClr>
              </a:gs>
              <a:gs pos="88000">
                <a:srgbClr val="D4DEFF"/>
              </a:gs>
              <a:gs pos="41000">
                <a:srgbClr val="D4DEFF"/>
              </a:gs>
              <a:gs pos="100000">
                <a:srgbClr val="96AB94"/>
              </a:gs>
            </a:gsLst>
            <a:lin ang="13500000" scaled="1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US" sz="2000" dirty="0" smtClean="0">
                <a:solidFill>
                  <a:schemeClr val="tx1"/>
                </a:solidFill>
              </a:rPr>
              <a:t>1. The atmospheric aerosol is transported by the wind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3" name="Abgerundetes Rechteck 42"/>
          <p:cNvSpPr/>
          <p:nvPr/>
        </p:nvSpPr>
        <p:spPr>
          <a:xfrm>
            <a:off x="5148064" y="1551196"/>
            <a:ext cx="2540746" cy="1085716"/>
          </a:xfrm>
          <a:prstGeom prst="roundRect">
            <a:avLst/>
          </a:prstGeom>
          <a:gradFill>
            <a:gsLst>
              <a:gs pos="40000">
                <a:srgbClr val="3399FF">
                  <a:alpha val="70000"/>
                </a:srgbClr>
              </a:gs>
              <a:gs pos="6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3500000" scaled="1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US" sz="2000" dirty="0" smtClean="0">
                <a:solidFill>
                  <a:schemeClr val="tx1"/>
                </a:solidFill>
              </a:rPr>
              <a:t>2. The laser beam is backscattered by the aerosol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4" name="Bogen 43"/>
          <p:cNvSpPr/>
          <p:nvPr/>
        </p:nvSpPr>
        <p:spPr>
          <a:xfrm>
            <a:off x="1756781" y="3747440"/>
            <a:ext cx="510297" cy="508122"/>
          </a:xfrm>
          <a:prstGeom prst="arc">
            <a:avLst>
              <a:gd name="adj1" fmla="val 13673984"/>
              <a:gd name="adj2" fmla="val 20343885"/>
            </a:avLst>
          </a:prstGeom>
          <a:ln w="222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feil nach links 44"/>
          <p:cNvSpPr/>
          <p:nvPr/>
        </p:nvSpPr>
        <p:spPr>
          <a:xfrm>
            <a:off x="1238672" y="2994615"/>
            <a:ext cx="1872208" cy="216024"/>
          </a:xfrm>
          <a:prstGeom prst="leftArrow">
            <a:avLst/>
          </a:prstGeom>
          <a:ln w="9525">
            <a:solidFill>
              <a:schemeClr val="tx1"/>
            </a:solidFill>
          </a:ln>
          <a:scene3d>
            <a:camera prst="orthographicFront">
              <a:rot lat="0" lon="0" rev="209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feld 45"/>
          <p:cNvSpPr txBox="1"/>
          <p:nvPr/>
        </p:nvSpPr>
        <p:spPr>
          <a:xfrm>
            <a:off x="1909070" y="2706583"/>
            <a:ext cx="769763" cy="400110"/>
          </a:xfrm>
          <a:prstGeom prst="rect">
            <a:avLst/>
          </a:prstGeom>
          <a:noFill/>
          <a:scene3d>
            <a:camera prst="orthographicFront">
              <a:rot lat="0" lon="0" rev="20999999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Wind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49" name="Abgerundetes Rechteck 48"/>
          <p:cNvSpPr/>
          <p:nvPr/>
        </p:nvSpPr>
        <p:spPr>
          <a:xfrm>
            <a:off x="1475656" y="1551196"/>
            <a:ext cx="3186653" cy="1101685"/>
          </a:xfrm>
          <a:prstGeom prst="roundRect">
            <a:avLst/>
          </a:prstGeom>
          <a:gradFill>
            <a:gsLst>
              <a:gs pos="55000">
                <a:srgbClr val="3399FF">
                  <a:alpha val="70000"/>
                </a:srgbClr>
              </a:gs>
              <a:gs pos="72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3500000" scaled="1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US" sz="2000" dirty="0" smtClean="0">
                <a:solidFill>
                  <a:schemeClr val="tx1"/>
                </a:solidFill>
              </a:rPr>
              <a:t>3. The radial component of the wind causes the Doppler shift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2012355" y="3858718"/>
            <a:ext cx="45719" cy="4571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 bwMode="auto">
          <a:xfrm rot="19587369">
            <a:off x="1642402" y="2910772"/>
            <a:ext cx="58870" cy="128615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48" name="Pfeil nach links 47"/>
          <p:cNvSpPr/>
          <p:nvPr/>
        </p:nvSpPr>
        <p:spPr>
          <a:xfrm>
            <a:off x="1886744" y="3642687"/>
            <a:ext cx="1296144" cy="108012"/>
          </a:xfrm>
          <a:prstGeom prst="leftArrow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scene3d>
            <a:camera prst="orthographicFront">
              <a:rot lat="0" lon="0" rev="2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04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of the radial wind speed</a:t>
            </a:r>
            <a:endParaRPr lang="en-US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1670121" y="764704"/>
            <a:ext cx="5854207" cy="4562644"/>
            <a:chOff x="1516961" y="888028"/>
            <a:chExt cx="4301764" cy="3169529"/>
          </a:xfrm>
        </p:grpSpPr>
        <p:grpSp>
          <p:nvGrpSpPr>
            <p:cNvPr id="2" name="Gruppieren 1"/>
            <p:cNvGrpSpPr/>
            <p:nvPr/>
          </p:nvGrpSpPr>
          <p:grpSpPr>
            <a:xfrm>
              <a:off x="1926847" y="2904251"/>
              <a:ext cx="2452515" cy="1078803"/>
              <a:chOff x="2965661" y="3356991"/>
              <a:chExt cx="2452515" cy="1078803"/>
            </a:xfrm>
          </p:grpSpPr>
          <p:cxnSp>
            <p:nvCxnSpPr>
              <p:cNvPr id="57" name="Gerade Verbindung 56"/>
              <p:cNvCxnSpPr>
                <a:cxnSpLocks noChangeAspect="1"/>
              </p:cNvCxnSpPr>
              <p:nvPr/>
            </p:nvCxnSpPr>
            <p:spPr bwMode="auto">
              <a:xfrm flipH="1">
                <a:off x="2965661" y="3757306"/>
                <a:ext cx="2452515" cy="46378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9" name="Textfeld 58"/>
              <p:cNvSpPr txBox="1"/>
              <p:nvPr/>
            </p:nvSpPr>
            <p:spPr>
              <a:xfrm>
                <a:off x="3295657" y="3450995"/>
                <a:ext cx="1709940" cy="88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FF0000"/>
                    </a:solidFill>
                  </a:rPr>
                  <a:t>azimuth</a:t>
                </a:r>
                <a:br>
                  <a:rPr lang="en-US" sz="2000" dirty="0" smtClean="0">
                    <a:solidFill>
                      <a:srgbClr val="FF0000"/>
                    </a:solidFill>
                  </a:rPr>
                </a:br>
                <a:r>
                  <a:rPr lang="el-GR" sz="2000" dirty="0" smtClean="0">
                    <a:solidFill>
                      <a:srgbClr val="FF0000"/>
                    </a:solidFill>
                  </a:rPr>
                  <a:t>α</a:t>
                </a:r>
                <a:endParaRPr lang="de-DE" sz="2000" dirty="0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Bogen 59"/>
              <p:cNvSpPr/>
              <p:nvPr/>
            </p:nvSpPr>
            <p:spPr bwMode="auto">
              <a:xfrm>
                <a:off x="3055840" y="3356991"/>
                <a:ext cx="1962013" cy="1078803"/>
              </a:xfrm>
              <a:prstGeom prst="arc">
                <a:avLst>
                  <a:gd name="adj1" fmla="val 16200000"/>
                  <a:gd name="adj2" fmla="val 21264951"/>
                </a:avLst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accent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66" name="Gruppieren 65"/>
            <p:cNvGrpSpPr/>
            <p:nvPr/>
          </p:nvGrpSpPr>
          <p:grpSpPr>
            <a:xfrm>
              <a:off x="1905593" y="1962937"/>
              <a:ext cx="2707980" cy="1805419"/>
              <a:chOff x="5718130" y="1398035"/>
              <a:chExt cx="1590174" cy="900269"/>
            </a:xfrm>
          </p:grpSpPr>
          <p:cxnSp>
            <p:nvCxnSpPr>
              <p:cNvPr id="70" name="Gerade Verbindung mit Pfeil 69"/>
              <p:cNvCxnSpPr/>
              <p:nvPr/>
            </p:nvCxnSpPr>
            <p:spPr bwMode="auto">
              <a:xfrm flipV="1">
                <a:off x="5724128" y="1691247"/>
                <a:ext cx="815752" cy="60013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71" name="Gerade Verbindung mit Pfeil 70"/>
              <p:cNvCxnSpPr/>
              <p:nvPr/>
            </p:nvCxnSpPr>
            <p:spPr bwMode="auto">
              <a:xfrm flipV="1">
                <a:off x="5724128" y="2298302"/>
                <a:ext cx="1584176" cy="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72" name="Gerade Verbindung mit Pfeil 71"/>
              <p:cNvCxnSpPr/>
              <p:nvPr/>
            </p:nvCxnSpPr>
            <p:spPr bwMode="auto">
              <a:xfrm rot="16200000" flipV="1">
                <a:off x="5271018" y="1845147"/>
                <a:ext cx="894226" cy="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67" name="Textfeld 66"/>
            <p:cNvSpPr txBox="1"/>
            <p:nvPr/>
          </p:nvSpPr>
          <p:spPr>
            <a:xfrm>
              <a:off x="3795041" y="3757014"/>
              <a:ext cx="1707879" cy="300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x</a:t>
              </a:r>
              <a:r>
                <a:rPr lang="en-US" sz="2000" dirty="0" smtClean="0"/>
                <a:t>, u , East</a:t>
              </a:r>
              <a:endParaRPr lang="de-DE" sz="2000" dirty="0" smtClean="0"/>
            </a:p>
          </p:txBody>
        </p:sp>
        <p:sp>
          <p:nvSpPr>
            <p:cNvPr id="68" name="Textfeld 67"/>
            <p:cNvSpPr txBox="1"/>
            <p:nvPr/>
          </p:nvSpPr>
          <p:spPr>
            <a:xfrm rot="19115865">
              <a:off x="1748857" y="2418396"/>
              <a:ext cx="2421644" cy="500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y, v, North</a:t>
              </a:r>
              <a:endParaRPr lang="de-DE" sz="2000" dirty="0" smtClean="0"/>
            </a:p>
          </p:txBody>
        </p:sp>
        <p:sp>
          <p:nvSpPr>
            <p:cNvPr id="69" name="Textfeld 68"/>
            <p:cNvSpPr txBox="1"/>
            <p:nvPr/>
          </p:nvSpPr>
          <p:spPr>
            <a:xfrm rot="16200000">
              <a:off x="620516" y="2026824"/>
              <a:ext cx="2292954" cy="500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z</a:t>
              </a:r>
              <a:r>
                <a:rPr lang="en-US" sz="2000" dirty="0" smtClean="0"/>
                <a:t>, w, altitude</a:t>
              </a:r>
              <a:endParaRPr lang="de-DE" sz="2000" dirty="0" smtClean="0"/>
            </a:p>
          </p:txBody>
        </p:sp>
        <p:cxnSp>
          <p:nvCxnSpPr>
            <p:cNvPr id="73" name="Gerade Verbindung mit Pfeil 72"/>
            <p:cNvCxnSpPr>
              <a:cxnSpLocks noChangeAspect="1"/>
            </p:cNvCxnSpPr>
            <p:nvPr/>
          </p:nvCxnSpPr>
          <p:spPr bwMode="auto">
            <a:xfrm flipV="1">
              <a:off x="4454673" y="2222198"/>
              <a:ext cx="645815" cy="32257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5" name="Textfeld 74"/>
            <p:cNvSpPr txBox="1">
              <a:spLocks noChangeAspect="1"/>
            </p:cNvSpPr>
            <p:nvPr/>
          </p:nvSpPr>
          <p:spPr>
            <a:xfrm>
              <a:off x="4725434" y="1721711"/>
              <a:ext cx="835853" cy="500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 smtClean="0"/>
                <a:t>e</a:t>
              </a:r>
              <a:r>
                <a:rPr lang="en-US" sz="2000" baseline="-25000" dirty="0" err="1" smtClean="0"/>
                <a:t>LOS</a:t>
              </a:r>
              <a:endParaRPr lang="en-US" sz="2000" dirty="0"/>
            </a:p>
          </p:txBody>
        </p:sp>
        <p:cxnSp>
          <p:nvCxnSpPr>
            <p:cNvPr id="76" name="Gerade Verbindung mit Pfeil 75"/>
            <p:cNvCxnSpPr>
              <a:cxnSpLocks noChangeAspect="1"/>
            </p:cNvCxnSpPr>
            <p:nvPr/>
          </p:nvCxnSpPr>
          <p:spPr bwMode="auto">
            <a:xfrm flipV="1">
              <a:off x="4433832" y="1190454"/>
              <a:ext cx="485378" cy="129191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99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7" name="Rechteck 76"/>
            <p:cNvSpPr>
              <a:spLocks noChangeAspect="1"/>
            </p:cNvSpPr>
            <p:nvPr/>
          </p:nvSpPr>
          <p:spPr>
            <a:xfrm>
              <a:off x="4421537" y="888028"/>
              <a:ext cx="1240551" cy="4615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Wind, </a:t>
              </a:r>
              <a:r>
                <a:rPr lang="en-US" b="1" dirty="0">
                  <a:solidFill>
                    <a:srgbClr val="0070C0"/>
                  </a:solidFill>
                </a:rPr>
                <a:t>V</a:t>
              </a: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2885114" y="2334408"/>
              <a:ext cx="2933611" cy="1433940"/>
              <a:chOff x="3923928" y="2787148"/>
              <a:chExt cx="2933611" cy="1433940"/>
            </a:xfrm>
          </p:grpSpPr>
          <p:cxnSp>
            <p:nvCxnSpPr>
              <p:cNvPr id="56" name="Gerade Verbindung 55"/>
              <p:cNvCxnSpPr>
                <a:cxnSpLocks noChangeAspect="1"/>
              </p:cNvCxnSpPr>
              <p:nvPr/>
            </p:nvCxnSpPr>
            <p:spPr bwMode="auto">
              <a:xfrm>
                <a:off x="5435208" y="2996952"/>
                <a:ext cx="0" cy="76886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5" name="Gruppieren 4"/>
              <p:cNvGrpSpPr/>
              <p:nvPr/>
            </p:nvGrpSpPr>
            <p:grpSpPr>
              <a:xfrm>
                <a:off x="3923928" y="2787148"/>
                <a:ext cx="2933611" cy="1433940"/>
                <a:chOff x="3923928" y="2787148"/>
                <a:chExt cx="2933611" cy="1433940"/>
              </a:xfrm>
            </p:grpSpPr>
            <p:sp>
              <p:nvSpPr>
                <p:cNvPr id="63" name="Bogen 62"/>
                <p:cNvSpPr/>
                <p:nvPr/>
              </p:nvSpPr>
              <p:spPr bwMode="auto">
                <a:xfrm>
                  <a:off x="3923928" y="2787148"/>
                  <a:ext cx="1180036" cy="1433940"/>
                </a:xfrm>
                <a:prstGeom prst="arc">
                  <a:avLst>
                    <a:gd name="adj1" fmla="val 19883956"/>
                    <a:gd name="adj2" fmla="val 1539382"/>
                  </a:avLst>
                </a:prstGeom>
                <a:noFill/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arrow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800" b="0" i="0" u="none" strike="noStrike" cap="none" normalizeH="0" baseline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4" name="Textfeld 63"/>
                <p:cNvSpPr txBox="1"/>
                <p:nvPr/>
              </p:nvSpPr>
              <p:spPr>
                <a:xfrm>
                  <a:off x="5224671" y="3285264"/>
                  <a:ext cx="1632868" cy="8847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000" dirty="0">
                      <a:solidFill>
                        <a:srgbClr val="0000FF"/>
                      </a:solidFill>
                    </a:rPr>
                    <a:t>β </a:t>
                  </a:r>
                  <a:r>
                    <a:rPr lang="en-US" sz="2000" dirty="0" smtClean="0">
                      <a:solidFill>
                        <a:srgbClr val="0000FF"/>
                      </a:solidFill>
                    </a:rPr>
                    <a:t>elevation</a:t>
                  </a:r>
                  <a:endParaRPr lang="de-DE" sz="2000" dirty="0" smtClean="0">
                    <a:solidFill>
                      <a:srgbClr val="0000FF"/>
                    </a:solidFill>
                  </a:endParaRPr>
                </a:p>
              </p:txBody>
            </p:sp>
          </p:grpSp>
        </p:grpSp>
        <p:cxnSp>
          <p:nvCxnSpPr>
            <p:cNvPr id="31" name="Gerade Verbindung mit Pfeil 30"/>
            <p:cNvCxnSpPr>
              <a:cxnSpLocks noChangeAspect="1"/>
            </p:cNvCxnSpPr>
            <p:nvPr/>
          </p:nvCxnSpPr>
          <p:spPr bwMode="auto">
            <a:xfrm flipV="1">
              <a:off x="1940774" y="2544212"/>
              <a:ext cx="2452516" cy="122495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1285048" y="5408500"/>
                <a:ext cx="65810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𝑟𝑎𝑑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𝑉</m:t>
                      </m:r>
                      <m:r>
                        <a:rPr lang="de-DE" b="0" i="1" smtClean="0">
                          <a:latin typeface="Cambria Math"/>
                        </a:rPr>
                        <m:t>⋅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𝐿𝑂𝑆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𝑤</m:t>
                          </m:r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⋅[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048" y="5408500"/>
                <a:ext cx="6581032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163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Doppler effect: principle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1278632"/>
                <a:ext cx="8229600" cy="1646312"/>
              </a:xfrm>
            </p:spPr>
            <p:txBody>
              <a:bodyPr/>
              <a:lstStyle/>
              <a:p>
                <a:r>
                  <a:rPr lang="en-US" sz="2000" b="0" dirty="0" smtClean="0"/>
                  <a:t>A frequency shift is measured if there is relative movement between the wave source and the </a:t>
                </a:r>
                <a:r>
                  <a:rPr lang="en-US" sz="2000" b="0" dirty="0"/>
                  <a:t>receiver</a:t>
                </a:r>
              </a:p>
              <a:p>
                <a:r>
                  <a:rPr lang="en-US" sz="2000" b="0" smtClean="0"/>
                  <a:t>Knowing </a:t>
                </a:r>
                <a:r>
                  <a:rPr lang="en-US" sz="2000" b="0" dirty="0"/>
                  <a:t>the frequency of the source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de-DE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/>
                  <a:t>), </a:t>
                </a:r>
                <a:r>
                  <a:rPr lang="en-US" sz="2000" b="0" smtClean="0"/>
                  <a:t>it </a:t>
                </a:r>
                <a:r>
                  <a:rPr lang="en-US" sz="2000" b="0" dirty="0"/>
                  <a:t>is possible to compute the relative velocity from the measured frequency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de-DE" sz="2000" b="0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b="0" dirty="0" smtClean="0"/>
                  <a:t>)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1278632"/>
                <a:ext cx="8229600" cy="1646312"/>
              </a:xfrm>
              <a:blipFill rotWithShape="0">
                <a:blip r:embed="rId4"/>
                <a:stretch>
                  <a:fillRect l="-1185" t="-5926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6362156" y="588830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Calibri" pitchFamily="34" charset="0"/>
              </a:rPr>
              <a:t>Fig. </a:t>
            </a:r>
            <a:r>
              <a:rPr lang="en-US" sz="1200" dirty="0" err="1" smtClean="0">
                <a:solidFill>
                  <a:schemeClr val="tx1"/>
                </a:solidFill>
                <a:latin typeface="Calibri" pitchFamily="34" charset="0"/>
              </a:rPr>
              <a:t>Charly</a:t>
            </a:r>
            <a:r>
              <a:rPr lang="en-US" sz="1200" dirty="0" smtClean="0">
                <a:solidFill>
                  <a:schemeClr val="tx1"/>
                </a:solidFill>
                <a:latin typeface="Calibri" pitchFamily="34" charset="0"/>
              </a:rPr>
              <a:t> Whisky</a:t>
            </a:r>
            <a:endParaRPr lang="en-US" sz="1200" dirty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7" name="Dopplerfrequenz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051720" y="4653136"/>
            <a:ext cx="5006252" cy="1251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2360056" y="3726176"/>
                <a:ext cx="4381328" cy="831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de-DE" sz="2800" b="0" i="1" smtClean="0">
                                  <a:latin typeface="Cambria Math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lang="de-DE" sz="28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56" y="3726176"/>
                <a:ext cx="4381328" cy="83106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778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Doppler effect: exercise</a:t>
            </a:r>
            <a:endParaRPr lang="en-US" dirty="0"/>
          </a:p>
        </p:txBody>
      </p:sp>
      <p:pic>
        <p:nvPicPr>
          <p:cNvPr id="11" name="Dopplerfrequenz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097563" y="4952199"/>
            <a:ext cx="3810000" cy="952500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5148064" y="1375608"/>
            <a:ext cx="2911220" cy="147732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aerosol does not emit spontaneously light</a:t>
            </a:r>
          </a:p>
          <a:p>
            <a:r>
              <a:rPr lang="en-US" dirty="0" smtClean="0">
                <a:sym typeface="Symbol"/>
              </a:rPr>
              <a:t> the Doppler effect applies on both ways to and from the particles</a:t>
            </a:r>
            <a:endParaRPr lang="en-US" dirty="0" smtClean="0"/>
          </a:p>
        </p:txBody>
      </p:sp>
      <p:cxnSp>
        <p:nvCxnSpPr>
          <p:cNvPr id="16" name="Gerade Verbindung mit Pfeil 15"/>
          <p:cNvCxnSpPr/>
          <p:nvPr/>
        </p:nvCxnSpPr>
        <p:spPr bwMode="auto">
          <a:xfrm flipH="1">
            <a:off x="4283968" y="2999145"/>
            <a:ext cx="1195216" cy="100591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1034321" y="1205896"/>
                <a:ext cx="2710486" cy="2679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=1.5 </m:t>
                      </m:r>
                      <m:r>
                        <a:rPr lang="de-DE" sz="2800" b="0" i="1" smtClean="0">
                          <a:latin typeface="Cambria Math"/>
                        </a:rPr>
                        <m:t>𝜇</m:t>
                      </m:r>
                      <m:r>
                        <a:rPr lang="de-DE" sz="28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de-DE" sz="2800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/>
                        </a:rPr>
                        <m:t>𝑐</m:t>
                      </m:r>
                      <m:r>
                        <a:rPr lang="de-DE" sz="2800" b="0" i="1" smtClean="0">
                          <a:latin typeface="Cambria Math"/>
                        </a:rPr>
                        <m:t>=3⋅</m:t>
                      </m:r>
                      <m:sSup>
                        <m:s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de-DE" sz="2800" b="0" i="1" smtClean="0">
                              <a:latin typeface="Cambria Math"/>
                            </a:rPr>
                            <m:t>8</m:t>
                          </m:r>
                        </m:sup>
                      </m:sSup>
                      <m:r>
                        <a:rPr lang="de-DE" sz="28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de-DE" sz="2800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𝑟𝑎𝑑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=0.1 </m:t>
                      </m:r>
                      <m:f>
                        <m:fPr>
                          <m:type m:val="skw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de-DE" sz="2800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de-DE" sz="2800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de-DE" sz="2800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21" y="1205896"/>
                <a:ext cx="2710486" cy="26790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2913016" y="4043907"/>
                <a:ext cx="4528419" cy="974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/>
                                </a:rPr>
                                <m:t>𝑟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e-DE" sz="2800" b="0" i="1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e-DE" sz="2800" b="0" i="1" smtClean="0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016" y="4043907"/>
                <a:ext cx="4528419" cy="9749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461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ForWind">
  <a:themeElements>
    <a:clrScheme name="ForWind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9B9E7"/>
      </a:accent6>
      <a:hlink>
        <a:srgbClr val="3333CC"/>
      </a:hlink>
      <a:folHlink>
        <a:srgbClr val="AF67FF"/>
      </a:folHlink>
    </a:clrScheme>
    <a:fontScheme name="ForWin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0000FF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ForWi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Wi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Wi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Wi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Wi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Wi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1766</Words>
  <Application>Microsoft Office PowerPoint</Application>
  <PresentationFormat>Bildschirmpräsentation (4:3)</PresentationFormat>
  <Paragraphs>479</Paragraphs>
  <Slides>52</Slides>
  <Notes>15</Notes>
  <HiddenSlides>9</HiddenSlides>
  <MMClips>3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61" baseType="lpstr">
      <vt:lpstr>Arial</vt:lpstr>
      <vt:lpstr>Calibri</vt:lpstr>
      <vt:lpstr>Cambria Math</vt:lpstr>
      <vt:lpstr>Frutiger LT Com 55 Roman</vt:lpstr>
      <vt:lpstr>Symbol</vt:lpstr>
      <vt:lpstr>Times New Roman</vt:lpstr>
      <vt:lpstr>Wingdings</vt:lpstr>
      <vt:lpstr>ヒラギノ角ゴ Pro W3</vt:lpstr>
      <vt:lpstr>1_ForWind</vt:lpstr>
      <vt:lpstr>PowerPoint-Präsentation</vt:lpstr>
      <vt:lpstr>Outline</vt:lpstr>
      <vt:lpstr>Introduction</vt:lpstr>
      <vt:lpstr>Lidar: Light detection and ranging</vt:lpstr>
      <vt:lpstr>Lidar systems</vt:lpstr>
      <vt:lpstr>Measurement of the radial wind speed</vt:lpstr>
      <vt:lpstr>Measurement of the radial wind speed</vt:lpstr>
      <vt:lpstr>Doppler effect: principle</vt:lpstr>
      <vt:lpstr>Doppler effect: exercise</vt:lpstr>
      <vt:lpstr>Doppler effect: exercise</vt:lpstr>
      <vt:lpstr>Heterodyne detection: the beat tone</vt:lpstr>
      <vt:lpstr>Heterodyne detection: application</vt:lpstr>
      <vt:lpstr>Continuous-wave and pulsed Lidar</vt:lpstr>
      <vt:lpstr>Laser source</vt:lpstr>
      <vt:lpstr>Continuous wave lidars (i)</vt:lpstr>
      <vt:lpstr>Continuous wave lidars (ii)</vt:lpstr>
      <vt:lpstr>Pulsed lidars (i)</vt:lpstr>
      <vt:lpstr>Pulsed lidars (ii)</vt:lpstr>
      <vt:lpstr>Pulsed lidars (ii)</vt:lpstr>
      <vt:lpstr>Peak detection in the spectra</vt:lpstr>
      <vt:lpstr>Peak detection in the spectra</vt:lpstr>
      <vt:lpstr>The Carrier-to-Noise-Ratio (CNR)</vt:lpstr>
      <vt:lpstr>Vertical profilers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Advanced applications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Summary</vt:lpstr>
      <vt:lpstr>PowerPoint-Präsentation</vt:lpstr>
      <vt:lpstr>PowerPoint-Präsentation</vt:lpstr>
      <vt:lpstr>Tasks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ForWind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measurements: why? How?</dc:title>
  <dc:creator>Davide</dc:creator>
  <cp:lastModifiedBy>Marijn van Dooren</cp:lastModifiedBy>
  <cp:revision>301</cp:revision>
  <cp:lastPrinted>2015-05-13T07:49:12Z</cp:lastPrinted>
  <dcterms:created xsi:type="dcterms:W3CDTF">2013-04-04T10:21:34Z</dcterms:created>
  <dcterms:modified xsi:type="dcterms:W3CDTF">2016-06-15T08:24:37Z</dcterms:modified>
</cp:coreProperties>
</file>